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8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1A032"/>
    <a:srgbClr val="000000"/>
    <a:srgbClr val="D15E00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864"/>
    <p:restoredTop sz="96327"/>
  </p:normalViewPr>
  <p:slideViewPr>
    <p:cSldViewPr snapToGrid="0" snapToObjects="1">
      <p:cViewPr>
        <p:scale>
          <a:sx n="70" d="100"/>
          <a:sy n="70" d="100"/>
        </p:scale>
        <p:origin x="2496" y="6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A45DC-A7D9-0A47-B224-A1E8C811703F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0871-4050-D147-AAD9-9D484D0258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0895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A45DC-A7D9-0A47-B224-A1E8C811703F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0871-4050-D147-AAD9-9D484D0258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501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A45DC-A7D9-0A47-B224-A1E8C811703F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0871-4050-D147-AAD9-9D484D0258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618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A45DC-A7D9-0A47-B224-A1E8C811703F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0871-4050-D147-AAD9-9D484D0258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4626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A45DC-A7D9-0A47-B224-A1E8C811703F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0871-4050-D147-AAD9-9D484D0258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3396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A45DC-A7D9-0A47-B224-A1E8C811703F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0871-4050-D147-AAD9-9D484D0258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369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A45DC-A7D9-0A47-B224-A1E8C811703F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0871-4050-D147-AAD9-9D484D0258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0652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A45DC-A7D9-0A47-B224-A1E8C811703F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0871-4050-D147-AAD9-9D484D0258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8277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A45DC-A7D9-0A47-B224-A1E8C811703F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0871-4050-D147-AAD9-9D484D0258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1641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A45DC-A7D9-0A47-B224-A1E8C811703F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0871-4050-D147-AAD9-9D484D0258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0472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A45DC-A7D9-0A47-B224-A1E8C811703F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0871-4050-D147-AAD9-9D484D0258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5333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DA45DC-A7D9-0A47-B224-A1E8C811703F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30871-4050-D147-AAD9-9D484D0258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2951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.sv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9" Type="http://schemas.openxmlformats.org/officeDocument/2006/relationships/image" Target="../media/image38.png"/><Relationship Id="rId21" Type="http://schemas.openxmlformats.org/officeDocument/2006/relationships/image" Target="../media/image20.svg"/><Relationship Id="rId34" Type="http://schemas.openxmlformats.org/officeDocument/2006/relationships/image" Target="../media/image33.pn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6.svg"/><Relationship Id="rId25" Type="http://schemas.openxmlformats.org/officeDocument/2006/relationships/image" Target="../media/image24.svg"/><Relationship Id="rId33" Type="http://schemas.openxmlformats.org/officeDocument/2006/relationships/image" Target="../media/image32.png"/><Relationship Id="rId38" Type="http://schemas.openxmlformats.org/officeDocument/2006/relationships/image" Target="../media/image37.sv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image" Target="../media/image28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24" Type="http://schemas.openxmlformats.org/officeDocument/2006/relationships/image" Target="../media/image23.png"/><Relationship Id="rId32" Type="http://schemas.openxmlformats.org/officeDocument/2006/relationships/image" Target="../media/image31.png"/><Relationship Id="rId37" Type="http://schemas.openxmlformats.org/officeDocument/2006/relationships/image" Target="../media/image36.png"/><Relationship Id="rId40" Type="http://schemas.openxmlformats.org/officeDocument/2006/relationships/image" Target="../media/image39.sv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23" Type="http://schemas.openxmlformats.org/officeDocument/2006/relationships/image" Target="../media/image22.svg"/><Relationship Id="rId28" Type="http://schemas.openxmlformats.org/officeDocument/2006/relationships/image" Target="../media/image27.png"/><Relationship Id="rId36" Type="http://schemas.openxmlformats.org/officeDocument/2006/relationships/image" Target="../media/image35.png"/><Relationship Id="rId10" Type="http://schemas.openxmlformats.org/officeDocument/2006/relationships/image" Target="../media/image9.png"/><Relationship Id="rId19" Type="http://schemas.openxmlformats.org/officeDocument/2006/relationships/image" Target="../media/image18.svg"/><Relationship Id="rId31" Type="http://schemas.openxmlformats.org/officeDocument/2006/relationships/image" Target="../media/image30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26.svg"/><Relationship Id="rId30" Type="http://schemas.openxmlformats.org/officeDocument/2006/relationships/image" Target="../media/image29.png"/><Relationship Id="rId35" Type="http://schemas.openxmlformats.org/officeDocument/2006/relationships/image" Target="../media/image34.png"/><Relationship Id="rId8" Type="http://schemas.openxmlformats.org/officeDocument/2006/relationships/image" Target="../media/image7.png"/><Relationship Id="rId3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4156B3-E1CD-3DF2-7921-0B88C951C1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>
            <a:extLst>
              <a:ext uri="{FF2B5EF4-FFF2-40B4-BE49-F238E27FC236}">
                <a16:creationId xmlns:a16="http://schemas.microsoft.com/office/drawing/2014/main" id="{EE9AEFB7-265C-FDD7-F66C-8FD74E19D960}"/>
              </a:ext>
            </a:extLst>
          </p:cNvPr>
          <p:cNvSpPr txBox="1"/>
          <p:nvPr/>
        </p:nvSpPr>
        <p:spPr>
          <a:xfrm>
            <a:off x="303085" y="5835400"/>
            <a:ext cx="318115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Between 2000 and 2012 Malaysia had the highest deforestation rate in the world (by %  area), losing 14.4% of its forest cover.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0" i="0" dirty="0">
                <a:solidFill>
                  <a:srgbClr val="575657"/>
                </a:solidFill>
                <a:effectLst/>
              </a:rPr>
              <a:t>The rate of deforestation fluctuated between 2012 and 2015.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575657"/>
                </a:solidFill>
              </a:rPr>
              <a:t>It steadily declined between 2016 and 2020.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575657"/>
                </a:solidFill>
              </a:rPr>
              <a:t>Between 2001 and 2021 17% of rainforest cover was lost.  </a:t>
            </a:r>
            <a:endParaRPr lang="en-GB" sz="1200" b="0" i="0" dirty="0">
              <a:solidFill>
                <a:srgbClr val="575657"/>
              </a:solidFill>
              <a:effectLst/>
            </a:endParaRP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DAFEE3F6-9735-7FD8-6804-321BA926F925}"/>
              </a:ext>
            </a:extLst>
          </p:cNvPr>
          <p:cNvSpPr txBox="1"/>
          <p:nvPr/>
        </p:nvSpPr>
        <p:spPr>
          <a:xfrm>
            <a:off x="3496864" y="7346526"/>
            <a:ext cx="3238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       Climate Change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Local environment becomes hotter and drier.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Reduction in carbon sink due to deforestation.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43377D-C00B-CAEB-F969-118422D5C8E6}"/>
              </a:ext>
            </a:extLst>
          </p:cNvPr>
          <p:cNvSpPr txBox="1"/>
          <p:nvPr/>
        </p:nvSpPr>
        <p:spPr>
          <a:xfrm>
            <a:off x="873085" y="78882"/>
            <a:ext cx="5175817" cy="98488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4000" b="1" dirty="0">
                <a:solidFill>
                  <a:srgbClr val="81A032"/>
                </a:solidFill>
                <a:ea typeface="ItsaSketch" panose="02000603000000000000" pitchFamily="2" charset="0"/>
              </a:rPr>
              <a:t>THE LIVING WORLD</a:t>
            </a:r>
          </a:p>
          <a:p>
            <a:r>
              <a:rPr lang="en-GB" dirty="0"/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D3ABAB-6841-B997-7A93-E8097AAB948E}"/>
              </a:ext>
            </a:extLst>
          </p:cNvPr>
          <p:cNvSpPr txBox="1"/>
          <p:nvPr/>
        </p:nvSpPr>
        <p:spPr>
          <a:xfrm>
            <a:off x="1682304" y="656016"/>
            <a:ext cx="3471170" cy="67710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b="1" dirty="0">
                <a:ea typeface="ItsaSketch" panose="02000603000000000000" pitchFamily="2" charset="0"/>
              </a:rPr>
              <a:t>Malaysia Rainforest Case Study</a:t>
            </a:r>
            <a:endParaRPr lang="en-GB" sz="1100" b="1" dirty="0">
              <a:ea typeface="ItsaSketch" panose="02000603000000000000" pitchFamily="2" charset="0"/>
            </a:endParaRPr>
          </a:p>
          <a:p>
            <a:r>
              <a:rPr lang="en-GB" dirty="0"/>
              <a:t> 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652699CE-5395-914F-0FCD-20DC493EFFE7}"/>
              </a:ext>
            </a:extLst>
          </p:cNvPr>
          <p:cNvSpPr txBox="1"/>
          <p:nvPr/>
        </p:nvSpPr>
        <p:spPr>
          <a:xfrm>
            <a:off x="237909" y="5440573"/>
            <a:ext cx="32701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Deforestation Rates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BA3E9E9C-DD65-1E72-AB75-5151307CDDB1}"/>
              </a:ext>
            </a:extLst>
          </p:cNvPr>
          <p:cNvSpPr txBox="1"/>
          <p:nvPr/>
        </p:nvSpPr>
        <p:spPr>
          <a:xfrm>
            <a:off x="1114877" y="882576"/>
            <a:ext cx="7971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read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51ABE905-6B25-85D3-EF58-FBF7DC6B8C7F}"/>
              </a:ext>
            </a:extLst>
          </p:cNvPr>
          <p:cNvSpPr txBox="1"/>
          <p:nvPr/>
        </p:nvSpPr>
        <p:spPr>
          <a:xfrm>
            <a:off x="5266238" y="891747"/>
            <a:ext cx="7971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quizzes</a:t>
            </a:r>
          </a:p>
        </p:txBody>
      </p:sp>
      <p:sp>
        <p:nvSpPr>
          <p:cNvPr id="92" name="Arc 91">
            <a:extLst>
              <a:ext uri="{FF2B5EF4-FFF2-40B4-BE49-F238E27FC236}">
                <a16:creationId xmlns:a16="http://schemas.microsoft.com/office/drawing/2014/main" id="{45560676-7ABD-0755-5C6B-4532CE1F7CC7}"/>
              </a:ext>
            </a:extLst>
          </p:cNvPr>
          <p:cNvSpPr/>
          <p:nvPr/>
        </p:nvSpPr>
        <p:spPr>
          <a:xfrm>
            <a:off x="1093066" y="869276"/>
            <a:ext cx="262194" cy="188870"/>
          </a:xfrm>
          <a:prstGeom prst="arc">
            <a:avLst/>
          </a:prstGeom>
          <a:ln w="1270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" name="Arc 92">
            <a:extLst>
              <a:ext uri="{FF2B5EF4-FFF2-40B4-BE49-F238E27FC236}">
                <a16:creationId xmlns:a16="http://schemas.microsoft.com/office/drawing/2014/main" id="{FB3F28FB-7F04-D96B-E2B6-7316F07D0E35}"/>
              </a:ext>
            </a:extLst>
          </p:cNvPr>
          <p:cNvSpPr/>
          <p:nvPr/>
        </p:nvSpPr>
        <p:spPr>
          <a:xfrm flipH="1">
            <a:off x="5533719" y="860943"/>
            <a:ext cx="262194" cy="188870"/>
          </a:xfrm>
          <a:prstGeom prst="arc">
            <a:avLst/>
          </a:prstGeom>
          <a:ln w="1270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6471C053-4C46-049A-B18D-CDA52A53BEA3}"/>
              </a:ext>
            </a:extLst>
          </p:cNvPr>
          <p:cNvSpPr txBox="1"/>
          <p:nvPr/>
        </p:nvSpPr>
        <p:spPr>
          <a:xfrm>
            <a:off x="3496864" y="4320721"/>
            <a:ext cx="318115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       Economic Development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Raw materials used by processing industries increasing the value of exported products.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Commercial farming and mining generate employment and tax income.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Cheap, renewable energy = development.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Loss of biodiversity affects tourism.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Long-term economic losses due to forests being destroyed and rivers polluted.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/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1D4178E9-393E-D342-4E51-209C2DBE0DB5}"/>
              </a:ext>
            </a:extLst>
          </p:cNvPr>
          <p:cNvSpPr txBox="1"/>
          <p:nvPr/>
        </p:nvSpPr>
        <p:spPr>
          <a:xfrm>
            <a:off x="3496864" y="6754481"/>
            <a:ext cx="31811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       Environmental Impact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Exposed land increases soil erosion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Decline in biodiversity</a:t>
            </a:r>
            <a:endParaRPr lang="en-GB" sz="1600" dirty="0"/>
          </a:p>
        </p:txBody>
      </p:sp>
      <p:pic>
        <p:nvPicPr>
          <p:cNvPr id="154" name="Graphic 153">
            <a:extLst>
              <a:ext uri="{FF2B5EF4-FFF2-40B4-BE49-F238E27FC236}">
                <a16:creationId xmlns:a16="http://schemas.microsoft.com/office/drawing/2014/main" id="{BDFCE674-E495-FA57-FF09-1F1FA746113C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549084" y="7361095"/>
            <a:ext cx="270697" cy="270697"/>
          </a:xfrm>
          <a:prstGeom prst="rect">
            <a:avLst/>
          </a:prstGeom>
        </p:spPr>
      </p:pic>
      <p:pic>
        <p:nvPicPr>
          <p:cNvPr id="155" name="Graphic 154">
            <a:extLst>
              <a:ext uri="{FF2B5EF4-FFF2-40B4-BE49-F238E27FC236}">
                <a16:creationId xmlns:a16="http://schemas.microsoft.com/office/drawing/2014/main" id="{B98D2F4F-7AAC-7BD5-CECA-4FB314E9160E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564428" y="6783484"/>
            <a:ext cx="227317" cy="227317"/>
          </a:xfrm>
          <a:prstGeom prst="rect">
            <a:avLst/>
          </a:prstGeom>
        </p:spPr>
      </p:pic>
      <p:pic>
        <p:nvPicPr>
          <p:cNvPr id="156" name="Graphic 155">
            <a:extLst>
              <a:ext uri="{FF2B5EF4-FFF2-40B4-BE49-F238E27FC236}">
                <a16:creationId xmlns:a16="http://schemas.microsoft.com/office/drawing/2014/main" id="{09BB80E8-40ED-B3E1-9EF5-8E399D5D4E34}"/>
              </a:ext>
            </a:extLst>
          </p:cNvPr>
          <p:cNvPicPr>
            <a:picLocks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575135" y="4353557"/>
            <a:ext cx="203800" cy="203800"/>
          </a:xfrm>
          <a:prstGeom prst="rect">
            <a:avLst/>
          </a:prstGeom>
        </p:spPr>
      </p:pic>
      <p:cxnSp>
        <p:nvCxnSpPr>
          <p:cNvPr id="157" name="Straight Connector 156">
            <a:extLst>
              <a:ext uri="{FF2B5EF4-FFF2-40B4-BE49-F238E27FC236}">
                <a16:creationId xmlns:a16="http://schemas.microsoft.com/office/drawing/2014/main" id="{413AEF6C-FAE4-D2B0-9D3F-DDB282ADC234}"/>
              </a:ext>
            </a:extLst>
          </p:cNvPr>
          <p:cNvCxnSpPr/>
          <p:nvPr/>
        </p:nvCxnSpPr>
        <p:spPr>
          <a:xfrm flipH="1" flipV="1">
            <a:off x="5469142" y="9157401"/>
            <a:ext cx="250903" cy="12435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>
            <a:extLst>
              <a:ext uri="{FF2B5EF4-FFF2-40B4-BE49-F238E27FC236}">
                <a16:creationId xmlns:a16="http://schemas.microsoft.com/office/drawing/2014/main" id="{51FC82DC-35B3-3DAD-F1BE-CFDDEF79A694}"/>
              </a:ext>
            </a:extLst>
          </p:cNvPr>
          <p:cNvCxnSpPr>
            <a:cxnSpLocks/>
          </p:cNvCxnSpPr>
          <p:nvPr/>
        </p:nvCxnSpPr>
        <p:spPr>
          <a:xfrm flipV="1">
            <a:off x="5469142" y="8847451"/>
            <a:ext cx="250903" cy="12435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9" name="TextBox 158">
            <a:extLst>
              <a:ext uri="{FF2B5EF4-FFF2-40B4-BE49-F238E27FC236}">
                <a16:creationId xmlns:a16="http://schemas.microsoft.com/office/drawing/2014/main" id="{4EA914C8-5573-C4CC-C631-B39BCFF5B27A}"/>
              </a:ext>
            </a:extLst>
          </p:cNvPr>
          <p:cNvSpPr txBox="1"/>
          <p:nvPr/>
        </p:nvSpPr>
        <p:spPr>
          <a:xfrm>
            <a:off x="3536790" y="8653328"/>
            <a:ext cx="11428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Ecotourism</a:t>
            </a:r>
            <a:endParaRPr lang="en-GB" sz="1600" dirty="0"/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73097BB9-5A9A-CF57-98F4-4F5440EE7F36}"/>
              </a:ext>
            </a:extLst>
          </p:cNvPr>
          <p:cNvSpPr txBox="1"/>
          <p:nvPr/>
        </p:nvSpPr>
        <p:spPr>
          <a:xfrm>
            <a:off x="3510494" y="9231554"/>
            <a:ext cx="11428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Conservation and education</a:t>
            </a:r>
            <a:endParaRPr lang="en-GB" sz="1600" dirty="0"/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452ED90D-85D5-8690-0E1C-C1B721D241C8}"/>
              </a:ext>
            </a:extLst>
          </p:cNvPr>
          <p:cNvSpPr txBox="1"/>
          <p:nvPr/>
        </p:nvSpPr>
        <p:spPr>
          <a:xfrm>
            <a:off x="4754206" y="8922825"/>
            <a:ext cx="14235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Strategies</a:t>
            </a:r>
            <a:endParaRPr lang="en-GB" sz="1600" dirty="0"/>
          </a:p>
        </p:txBody>
      </p:sp>
      <p:cxnSp>
        <p:nvCxnSpPr>
          <p:cNvPr id="163" name="Straight Connector 162">
            <a:extLst>
              <a:ext uri="{FF2B5EF4-FFF2-40B4-BE49-F238E27FC236}">
                <a16:creationId xmlns:a16="http://schemas.microsoft.com/office/drawing/2014/main" id="{B2191D17-3EC6-EEC2-09AB-E9DCA136829D}"/>
              </a:ext>
            </a:extLst>
          </p:cNvPr>
          <p:cNvCxnSpPr/>
          <p:nvPr/>
        </p:nvCxnSpPr>
        <p:spPr>
          <a:xfrm flipH="1" flipV="1">
            <a:off x="4367182" y="8868149"/>
            <a:ext cx="250903" cy="12435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Connector 163">
            <a:extLst>
              <a:ext uri="{FF2B5EF4-FFF2-40B4-BE49-F238E27FC236}">
                <a16:creationId xmlns:a16="http://schemas.microsoft.com/office/drawing/2014/main" id="{F18D79D7-D228-5E82-6E1C-886C4EFD84A7}"/>
              </a:ext>
            </a:extLst>
          </p:cNvPr>
          <p:cNvCxnSpPr>
            <a:cxnSpLocks/>
          </p:cNvCxnSpPr>
          <p:nvPr/>
        </p:nvCxnSpPr>
        <p:spPr>
          <a:xfrm flipV="1">
            <a:off x="4367181" y="9156375"/>
            <a:ext cx="250903" cy="12435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TextBox 164">
            <a:extLst>
              <a:ext uri="{FF2B5EF4-FFF2-40B4-BE49-F238E27FC236}">
                <a16:creationId xmlns:a16="http://schemas.microsoft.com/office/drawing/2014/main" id="{E4BC5516-308B-37C2-5482-6AC09B2933A3}"/>
              </a:ext>
            </a:extLst>
          </p:cNvPr>
          <p:cNvSpPr txBox="1"/>
          <p:nvPr/>
        </p:nvSpPr>
        <p:spPr>
          <a:xfrm>
            <a:off x="4227935" y="8279505"/>
            <a:ext cx="17595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International hardwood agreements</a:t>
            </a:r>
            <a:endParaRPr lang="en-GB" sz="1600" dirty="0"/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A4EF039F-0EED-9A10-2649-4E3C15EE4C06}"/>
              </a:ext>
            </a:extLst>
          </p:cNvPr>
          <p:cNvSpPr txBox="1"/>
          <p:nvPr/>
        </p:nvSpPr>
        <p:spPr>
          <a:xfrm>
            <a:off x="5672518" y="8661079"/>
            <a:ext cx="11428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Debt reduction</a:t>
            </a:r>
            <a:endParaRPr lang="en-GB" sz="1600" dirty="0"/>
          </a:p>
        </p:txBody>
      </p: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8FCBD773-8D67-9133-82D0-E38348E34421}"/>
              </a:ext>
            </a:extLst>
          </p:cNvPr>
          <p:cNvCxnSpPr>
            <a:cxnSpLocks/>
          </p:cNvCxnSpPr>
          <p:nvPr/>
        </p:nvCxnSpPr>
        <p:spPr>
          <a:xfrm flipV="1">
            <a:off x="5086460" y="8671724"/>
            <a:ext cx="0" cy="30154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9" name="TextBox 168">
            <a:extLst>
              <a:ext uri="{FF2B5EF4-FFF2-40B4-BE49-F238E27FC236}">
                <a16:creationId xmlns:a16="http://schemas.microsoft.com/office/drawing/2014/main" id="{F2F010E2-8B89-62B9-28BA-D7A773F9178D}"/>
              </a:ext>
            </a:extLst>
          </p:cNvPr>
          <p:cNvSpPr txBox="1"/>
          <p:nvPr/>
        </p:nvSpPr>
        <p:spPr>
          <a:xfrm>
            <a:off x="5563315" y="9235721"/>
            <a:ext cx="13612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Selective logging and replanting</a:t>
            </a:r>
            <a:endParaRPr lang="en-GB" sz="1600" dirty="0"/>
          </a:p>
        </p:txBody>
      </p:sp>
      <p:pic>
        <p:nvPicPr>
          <p:cNvPr id="170" name="Graphic 169">
            <a:extLst>
              <a:ext uri="{FF2B5EF4-FFF2-40B4-BE49-F238E27FC236}">
                <a16:creationId xmlns:a16="http://schemas.microsoft.com/office/drawing/2014/main" id="{3ADBDE7C-5549-5E42-56C6-00BCCC6B4960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644984" y="8972985"/>
            <a:ext cx="186562" cy="186562"/>
          </a:xfrm>
          <a:prstGeom prst="rect">
            <a:avLst/>
          </a:prstGeom>
        </p:spPr>
      </p:pic>
      <p:sp>
        <p:nvSpPr>
          <p:cNvPr id="82" name="Rectangle 81">
            <a:extLst>
              <a:ext uri="{FF2B5EF4-FFF2-40B4-BE49-F238E27FC236}">
                <a16:creationId xmlns:a16="http://schemas.microsoft.com/office/drawing/2014/main" id="{2836D279-0179-B44D-119D-6CCCF31DF29E}"/>
              </a:ext>
            </a:extLst>
          </p:cNvPr>
          <p:cNvSpPr/>
          <p:nvPr/>
        </p:nvSpPr>
        <p:spPr>
          <a:xfrm>
            <a:off x="525209" y="1217011"/>
            <a:ext cx="2849004" cy="3597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EEBA8D5C-E6C4-80F8-20A1-A6283407D5D1}"/>
              </a:ext>
            </a:extLst>
          </p:cNvPr>
          <p:cNvSpPr txBox="1"/>
          <p:nvPr/>
        </p:nvSpPr>
        <p:spPr>
          <a:xfrm>
            <a:off x="664483" y="1209632"/>
            <a:ext cx="23795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The Big Picture</a:t>
            </a:r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AE82EB21-1699-A80E-4E47-0D3A4BD2BAE4}"/>
              </a:ext>
            </a:extLst>
          </p:cNvPr>
          <p:cNvSpPr/>
          <p:nvPr/>
        </p:nvSpPr>
        <p:spPr>
          <a:xfrm>
            <a:off x="342791" y="1211529"/>
            <a:ext cx="367200" cy="3672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5" name="Graphic 84">
            <a:extLst>
              <a:ext uri="{FF2B5EF4-FFF2-40B4-BE49-F238E27FC236}">
                <a16:creationId xmlns:a16="http://schemas.microsoft.com/office/drawing/2014/main" id="{4F468B9B-CCBB-7615-33EE-7A0C51CDF8F9}"/>
              </a:ext>
            </a:extLst>
          </p:cNvPr>
          <p:cNvPicPr>
            <a:picLocks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64308" y="1226456"/>
            <a:ext cx="336859" cy="336859"/>
          </a:xfrm>
          <a:prstGeom prst="rect">
            <a:avLst/>
          </a:prstGeom>
        </p:spPr>
      </p:pic>
      <p:sp>
        <p:nvSpPr>
          <p:cNvPr id="86" name="Rectangle 85">
            <a:extLst>
              <a:ext uri="{FF2B5EF4-FFF2-40B4-BE49-F238E27FC236}">
                <a16:creationId xmlns:a16="http://schemas.microsoft.com/office/drawing/2014/main" id="{3ACEF7DA-F655-46EF-5CE9-BF914DA2485D}"/>
              </a:ext>
            </a:extLst>
          </p:cNvPr>
          <p:cNvSpPr/>
          <p:nvPr/>
        </p:nvSpPr>
        <p:spPr>
          <a:xfrm>
            <a:off x="518314" y="2639509"/>
            <a:ext cx="2849004" cy="3597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" name="Oval 93">
            <a:extLst>
              <a:ext uri="{FF2B5EF4-FFF2-40B4-BE49-F238E27FC236}">
                <a16:creationId xmlns:a16="http://schemas.microsoft.com/office/drawing/2014/main" id="{D034BBB5-1A85-0F57-15B4-DFA1B1036EE9}"/>
              </a:ext>
            </a:extLst>
          </p:cNvPr>
          <p:cNvSpPr/>
          <p:nvPr/>
        </p:nvSpPr>
        <p:spPr>
          <a:xfrm>
            <a:off x="335896" y="2634027"/>
            <a:ext cx="367200" cy="3672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458623F0-4FBA-8942-CD98-118777D9A479}"/>
              </a:ext>
            </a:extLst>
          </p:cNvPr>
          <p:cNvSpPr txBox="1"/>
          <p:nvPr/>
        </p:nvSpPr>
        <p:spPr>
          <a:xfrm>
            <a:off x="1296189" y="1983812"/>
            <a:ext cx="12152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/>
              <a:t>The Living World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5510FE63-F3C0-E71C-2831-E264E6180277}"/>
              </a:ext>
            </a:extLst>
          </p:cNvPr>
          <p:cNvSpPr txBox="1"/>
          <p:nvPr/>
        </p:nvSpPr>
        <p:spPr>
          <a:xfrm>
            <a:off x="2388080" y="1685636"/>
            <a:ext cx="9454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/>
              <a:t>rainforests*</a:t>
            </a:r>
            <a:endParaRPr lang="en-GB" sz="1200" dirty="0"/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48AB9A64-F3BB-918B-02B4-1FBA6EF364A3}"/>
              </a:ext>
            </a:extLst>
          </p:cNvPr>
          <p:cNvSpPr txBox="1"/>
          <p:nvPr/>
        </p:nvSpPr>
        <p:spPr>
          <a:xfrm>
            <a:off x="2411326" y="2287368"/>
            <a:ext cx="9454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/>
              <a:t>hot deserts</a:t>
            </a:r>
            <a:endParaRPr lang="en-GB" sz="1200" b="1" dirty="0"/>
          </a:p>
        </p:txBody>
      </p:sp>
      <p:sp>
        <p:nvSpPr>
          <p:cNvPr id="99" name="Arc 98">
            <a:extLst>
              <a:ext uri="{FF2B5EF4-FFF2-40B4-BE49-F238E27FC236}">
                <a16:creationId xmlns:a16="http://schemas.microsoft.com/office/drawing/2014/main" id="{E6ED785B-B066-A309-F23A-7103D04EE38F}"/>
              </a:ext>
            </a:extLst>
          </p:cNvPr>
          <p:cNvSpPr/>
          <p:nvPr/>
        </p:nvSpPr>
        <p:spPr>
          <a:xfrm rot="10800000" flipV="1">
            <a:off x="1147789" y="2154145"/>
            <a:ext cx="472077" cy="384645"/>
          </a:xfrm>
          <a:prstGeom prst="arc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5BDE9836-A989-309C-5608-944B8FFB2BC5}"/>
              </a:ext>
            </a:extLst>
          </p:cNvPr>
          <p:cNvCxnSpPr>
            <a:cxnSpLocks/>
            <a:endCxn id="98" idx="1"/>
          </p:cNvCxnSpPr>
          <p:nvPr/>
        </p:nvCxnSpPr>
        <p:spPr>
          <a:xfrm flipV="1">
            <a:off x="1424822" y="2418173"/>
            <a:ext cx="986504" cy="3313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Rectangle 100">
            <a:extLst>
              <a:ext uri="{FF2B5EF4-FFF2-40B4-BE49-F238E27FC236}">
                <a16:creationId xmlns:a16="http://schemas.microsoft.com/office/drawing/2014/main" id="{6D000902-34A9-8CC0-B3A9-0426464213B4}"/>
              </a:ext>
            </a:extLst>
          </p:cNvPr>
          <p:cNvSpPr/>
          <p:nvPr/>
        </p:nvSpPr>
        <p:spPr>
          <a:xfrm>
            <a:off x="1824553" y="2382003"/>
            <a:ext cx="150303" cy="885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AA07FBB9-43FB-75F2-936B-7C315A92A536}"/>
              </a:ext>
            </a:extLst>
          </p:cNvPr>
          <p:cNvSpPr txBox="1"/>
          <p:nvPr/>
        </p:nvSpPr>
        <p:spPr>
          <a:xfrm>
            <a:off x="1766204" y="2310910"/>
            <a:ext cx="28329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b="1" dirty="0"/>
              <a:t>or</a:t>
            </a:r>
            <a:endParaRPr lang="en-GB" sz="1200" dirty="0"/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28E22B5F-6558-3FCC-43A0-0C0CB3BE948C}"/>
              </a:ext>
            </a:extLst>
          </p:cNvPr>
          <p:cNvSpPr txBox="1"/>
          <p:nvPr/>
        </p:nvSpPr>
        <p:spPr>
          <a:xfrm>
            <a:off x="263145" y="2283980"/>
            <a:ext cx="122477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/>
              <a:t>cold environments</a:t>
            </a:r>
            <a:endParaRPr lang="en-GB" sz="1200" b="1" dirty="0"/>
          </a:p>
        </p:txBody>
      </p:sp>
      <p:sp>
        <p:nvSpPr>
          <p:cNvPr id="106" name="Arc 105">
            <a:extLst>
              <a:ext uri="{FF2B5EF4-FFF2-40B4-BE49-F238E27FC236}">
                <a16:creationId xmlns:a16="http://schemas.microsoft.com/office/drawing/2014/main" id="{8A64293E-1764-CE2C-3655-DE7041F48D01}"/>
              </a:ext>
            </a:extLst>
          </p:cNvPr>
          <p:cNvSpPr/>
          <p:nvPr/>
        </p:nvSpPr>
        <p:spPr>
          <a:xfrm rot="10800000">
            <a:off x="1147789" y="1692059"/>
            <a:ext cx="472077" cy="384645"/>
          </a:xfrm>
          <a:prstGeom prst="arc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03A8608F-0FB7-9139-7FCF-433F5C17C365}"/>
              </a:ext>
            </a:extLst>
          </p:cNvPr>
          <p:cNvSpPr txBox="1"/>
          <p:nvPr/>
        </p:nvSpPr>
        <p:spPr>
          <a:xfrm>
            <a:off x="632719" y="1689789"/>
            <a:ext cx="122477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/>
              <a:t>ecosystems</a:t>
            </a:r>
            <a:endParaRPr lang="en-GB" sz="1200" b="1" dirty="0"/>
          </a:p>
        </p:txBody>
      </p:sp>
      <p:sp>
        <p:nvSpPr>
          <p:cNvPr id="110" name="Arc 109">
            <a:extLst>
              <a:ext uri="{FF2B5EF4-FFF2-40B4-BE49-F238E27FC236}">
                <a16:creationId xmlns:a16="http://schemas.microsoft.com/office/drawing/2014/main" id="{555341DD-50F7-1C5B-A1C9-48C4CE4BF186}"/>
              </a:ext>
            </a:extLst>
          </p:cNvPr>
          <p:cNvSpPr/>
          <p:nvPr/>
        </p:nvSpPr>
        <p:spPr>
          <a:xfrm rot="10800000" flipH="1" flipV="1">
            <a:off x="2179545" y="2155918"/>
            <a:ext cx="472077" cy="384645"/>
          </a:xfrm>
          <a:prstGeom prst="arc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Arc 110">
            <a:extLst>
              <a:ext uri="{FF2B5EF4-FFF2-40B4-BE49-F238E27FC236}">
                <a16:creationId xmlns:a16="http://schemas.microsoft.com/office/drawing/2014/main" id="{034D4436-44AA-0F9E-467A-0F0BD1D657E0}"/>
              </a:ext>
            </a:extLst>
          </p:cNvPr>
          <p:cNvSpPr/>
          <p:nvPr/>
        </p:nvSpPr>
        <p:spPr>
          <a:xfrm rot="10800000" flipH="1">
            <a:off x="2179545" y="1693832"/>
            <a:ext cx="472077" cy="384645"/>
          </a:xfrm>
          <a:prstGeom prst="arc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68483692-9173-B9D2-ED1E-8DBB6292AC76}"/>
              </a:ext>
            </a:extLst>
          </p:cNvPr>
          <p:cNvSpPr txBox="1"/>
          <p:nvPr/>
        </p:nvSpPr>
        <p:spPr>
          <a:xfrm>
            <a:off x="3481917" y="1913751"/>
            <a:ext cx="3238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       Logging </a:t>
            </a:r>
            <a:r>
              <a:rPr lang="en-GB" sz="1200" dirty="0"/>
              <a:t>– Hard wood (mahogany &amp; teak) valued for furniture. Small trees pulped/charcoal.  </a:t>
            </a:r>
            <a:endParaRPr lang="en-GB" sz="1600" dirty="0"/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0C3F4AB7-28B2-77FF-FEEC-4F758BEEA7B5}"/>
              </a:ext>
            </a:extLst>
          </p:cNvPr>
          <p:cNvSpPr txBox="1"/>
          <p:nvPr/>
        </p:nvSpPr>
        <p:spPr>
          <a:xfrm>
            <a:off x="3478113" y="2296938"/>
            <a:ext cx="3238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       Road building </a:t>
            </a:r>
            <a:r>
              <a:rPr lang="en-GB" sz="1200" dirty="0"/>
              <a:t>– Increased accessibility encourages development e.g. in Sarawak.</a:t>
            </a:r>
            <a:endParaRPr lang="en-GB" sz="1600" dirty="0"/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309FB14C-4267-1F5F-7FB2-F101889B02DB}"/>
              </a:ext>
            </a:extLst>
          </p:cNvPr>
          <p:cNvSpPr txBox="1"/>
          <p:nvPr/>
        </p:nvSpPr>
        <p:spPr>
          <a:xfrm>
            <a:off x="3478113" y="2693695"/>
            <a:ext cx="3238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       Mineral extraction </a:t>
            </a:r>
            <a:r>
              <a:rPr lang="en-GB" sz="1200" dirty="0"/>
              <a:t>– Bauxite mined in Peninsular Malaysia. Oil and Gas in Borneo. </a:t>
            </a:r>
            <a:endParaRPr lang="en-GB" sz="1600" dirty="0"/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26C29809-4D54-A91B-9928-D19D99EC2CE3}"/>
              </a:ext>
            </a:extLst>
          </p:cNvPr>
          <p:cNvSpPr txBox="1"/>
          <p:nvPr/>
        </p:nvSpPr>
        <p:spPr>
          <a:xfrm>
            <a:off x="3478112" y="3099978"/>
            <a:ext cx="33443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       Energy development </a:t>
            </a:r>
            <a:r>
              <a:rPr lang="en-GB" sz="1200" dirty="0"/>
              <a:t>– High rainfall creates ideal conditions for HEP e.g. </a:t>
            </a:r>
            <a:r>
              <a:rPr lang="en-GB" sz="1200" dirty="0" err="1"/>
              <a:t>Bakun</a:t>
            </a:r>
            <a:r>
              <a:rPr lang="en-GB" sz="1200" dirty="0"/>
              <a:t> Dam, Sarawak. </a:t>
            </a:r>
            <a:endParaRPr lang="en-GB" sz="1600" dirty="0"/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B9216D04-F63B-3245-EF1E-7D3C881BFD8B}"/>
              </a:ext>
            </a:extLst>
          </p:cNvPr>
          <p:cNvSpPr txBox="1"/>
          <p:nvPr/>
        </p:nvSpPr>
        <p:spPr>
          <a:xfrm>
            <a:off x="3478113" y="3496735"/>
            <a:ext cx="35214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       Settlement and population growth </a:t>
            </a:r>
            <a:r>
              <a:rPr lang="en-GB" sz="1200" dirty="0"/>
              <a:t>– Trans-migration Policy – 15000 ha rainforest cleared.</a:t>
            </a:r>
            <a:endParaRPr lang="en-GB" sz="1600" dirty="0"/>
          </a:p>
        </p:txBody>
      </p:sp>
      <p:pic>
        <p:nvPicPr>
          <p:cNvPr id="122" name="Graphic 121">
            <a:extLst>
              <a:ext uri="{FF2B5EF4-FFF2-40B4-BE49-F238E27FC236}">
                <a16:creationId xmlns:a16="http://schemas.microsoft.com/office/drawing/2014/main" id="{293A6FA7-1A3F-4CD7-B3A1-07526D6D6049}"/>
              </a:ext>
            </a:extLst>
          </p:cNvPr>
          <p:cNvPicPr>
            <a:picLocks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3574829" y="1964418"/>
            <a:ext cx="208002" cy="208002"/>
          </a:xfrm>
          <a:prstGeom prst="rect">
            <a:avLst/>
          </a:prstGeom>
        </p:spPr>
      </p:pic>
      <p:pic>
        <p:nvPicPr>
          <p:cNvPr id="127" name="Graphic 126">
            <a:extLst>
              <a:ext uri="{FF2B5EF4-FFF2-40B4-BE49-F238E27FC236}">
                <a16:creationId xmlns:a16="http://schemas.microsoft.com/office/drawing/2014/main" id="{96EF18A6-A616-81D5-D251-BADAEB645577}"/>
              </a:ext>
            </a:extLst>
          </p:cNvPr>
          <p:cNvPicPr>
            <a:picLocks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3556169" y="2330489"/>
            <a:ext cx="225077" cy="225077"/>
          </a:xfrm>
          <a:prstGeom prst="rect">
            <a:avLst/>
          </a:prstGeom>
        </p:spPr>
      </p:pic>
      <p:pic>
        <p:nvPicPr>
          <p:cNvPr id="129" name="Graphic 128">
            <a:extLst>
              <a:ext uri="{FF2B5EF4-FFF2-40B4-BE49-F238E27FC236}">
                <a16:creationId xmlns:a16="http://schemas.microsoft.com/office/drawing/2014/main" id="{63E11C1A-C3EA-64BB-F145-FDFA6D89ED31}"/>
              </a:ext>
            </a:extLst>
          </p:cNvPr>
          <p:cNvPicPr>
            <a:picLocks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3564375" y="2737053"/>
            <a:ext cx="203037" cy="203037"/>
          </a:xfrm>
          <a:prstGeom prst="rect">
            <a:avLst/>
          </a:prstGeom>
        </p:spPr>
      </p:pic>
      <p:pic>
        <p:nvPicPr>
          <p:cNvPr id="131" name="Graphic 130">
            <a:extLst>
              <a:ext uri="{FF2B5EF4-FFF2-40B4-BE49-F238E27FC236}">
                <a16:creationId xmlns:a16="http://schemas.microsoft.com/office/drawing/2014/main" id="{A01D80FD-7743-26A8-F10B-779050D5DE9B}"/>
              </a:ext>
            </a:extLst>
          </p:cNvPr>
          <p:cNvPicPr>
            <a:picLocks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3575648" y="3118494"/>
            <a:ext cx="206993" cy="206993"/>
          </a:xfrm>
          <a:prstGeom prst="rect">
            <a:avLst/>
          </a:prstGeom>
        </p:spPr>
      </p:pic>
      <p:pic>
        <p:nvPicPr>
          <p:cNvPr id="133" name="Graphic 132">
            <a:extLst>
              <a:ext uri="{FF2B5EF4-FFF2-40B4-BE49-F238E27FC236}">
                <a16:creationId xmlns:a16="http://schemas.microsoft.com/office/drawing/2014/main" id="{5C3C583A-B451-FF36-F2EC-F76AE240E837}"/>
              </a:ext>
            </a:extLst>
          </p:cNvPr>
          <p:cNvPicPr>
            <a:picLocks/>
          </p:cNvPicPr>
          <p:nvPr/>
        </p:nvPicPr>
        <p:blipFill>
          <a:blip r:embed="rId20"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3567830" y="3535856"/>
            <a:ext cx="212834" cy="212834"/>
          </a:xfrm>
          <a:prstGeom prst="rect">
            <a:avLst/>
          </a:prstGeom>
        </p:spPr>
      </p:pic>
      <p:sp>
        <p:nvSpPr>
          <p:cNvPr id="141" name="Rectangle 140">
            <a:extLst>
              <a:ext uri="{FF2B5EF4-FFF2-40B4-BE49-F238E27FC236}">
                <a16:creationId xmlns:a16="http://schemas.microsoft.com/office/drawing/2014/main" id="{24029B65-CD95-126C-46D9-99D4F3E9E19E}"/>
              </a:ext>
            </a:extLst>
          </p:cNvPr>
          <p:cNvSpPr/>
          <p:nvPr/>
        </p:nvSpPr>
        <p:spPr>
          <a:xfrm>
            <a:off x="3679282" y="3949580"/>
            <a:ext cx="2849004" cy="3597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E83980AC-1574-9A73-5C78-F91B5F6E8E84}"/>
              </a:ext>
            </a:extLst>
          </p:cNvPr>
          <p:cNvSpPr txBox="1"/>
          <p:nvPr/>
        </p:nvSpPr>
        <p:spPr>
          <a:xfrm>
            <a:off x="3818555" y="3942201"/>
            <a:ext cx="29937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Impacts of Deforestation</a:t>
            </a:r>
          </a:p>
        </p:txBody>
      </p:sp>
      <p:sp>
        <p:nvSpPr>
          <p:cNvPr id="148" name="Oval 147">
            <a:extLst>
              <a:ext uri="{FF2B5EF4-FFF2-40B4-BE49-F238E27FC236}">
                <a16:creationId xmlns:a16="http://schemas.microsoft.com/office/drawing/2014/main" id="{926747B8-5EA5-3CFD-6198-0ABBBEA6AB77}"/>
              </a:ext>
            </a:extLst>
          </p:cNvPr>
          <p:cNvSpPr/>
          <p:nvPr/>
        </p:nvSpPr>
        <p:spPr>
          <a:xfrm>
            <a:off x="3496864" y="3944098"/>
            <a:ext cx="367200" cy="3672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D8A45BCE-4862-839F-BD8B-4752C6C9B01E}"/>
              </a:ext>
            </a:extLst>
          </p:cNvPr>
          <p:cNvSpPr/>
          <p:nvPr/>
        </p:nvSpPr>
        <p:spPr>
          <a:xfrm>
            <a:off x="3692912" y="7949797"/>
            <a:ext cx="2849004" cy="3597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341FE7C3-F043-8C53-505D-2A8697D28BCD}"/>
              </a:ext>
            </a:extLst>
          </p:cNvPr>
          <p:cNvSpPr txBox="1"/>
          <p:nvPr/>
        </p:nvSpPr>
        <p:spPr>
          <a:xfrm>
            <a:off x="3832186" y="7942418"/>
            <a:ext cx="28490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Sustainable Management</a:t>
            </a:r>
          </a:p>
        </p:txBody>
      </p:sp>
      <p:sp>
        <p:nvSpPr>
          <p:cNvPr id="162" name="Oval 161">
            <a:extLst>
              <a:ext uri="{FF2B5EF4-FFF2-40B4-BE49-F238E27FC236}">
                <a16:creationId xmlns:a16="http://schemas.microsoft.com/office/drawing/2014/main" id="{4ABAE3AF-DAE5-F3DA-75BA-4A74B4CCA9E2}"/>
              </a:ext>
            </a:extLst>
          </p:cNvPr>
          <p:cNvSpPr/>
          <p:nvPr/>
        </p:nvSpPr>
        <p:spPr>
          <a:xfrm>
            <a:off x="3510494" y="7944315"/>
            <a:ext cx="367200" cy="3672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C63658CB-E64B-0BCA-22D3-CA5AD7997EE2}"/>
              </a:ext>
            </a:extLst>
          </p:cNvPr>
          <p:cNvSpPr/>
          <p:nvPr/>
        </p:nvSpPr>
        <p:spPr>
          <a:xfrm>
            <a:off x="3689463" y="1227223"/>
            <a:ext cx="2849004" cy="3597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AEDA0D0E-86F6-CD81-C5A1-6D607CDF9607}"/>
              </a:ext>
            </a:extLst>
          </p:cNvPr>
          <p:cNvSpPr txBox="1"/>
          <p:nvPr/>
        </p:nvSpPr>
        <p:spPr>
          <a:xfrm>
            <a:off x="3828736" y="1219844"/>
            <a:ext cx="29937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Causes of Deforestation</a:t>
            </a:r>
          </a:p>
        </p:txBody>
      </p:sp>
      <p:sp>
        <p:nvSpPr>
          <p:cNvPr id="174" name="Oval 173">
            <a:extLst>
              <a:ext uri="{FF2B5EF4-FFF2-40B4-BE49-F238E27FC236}">
                <a16:creationId xmlns:a16="http://schemas.microsoft.com/office/drawing/2014/main" id="{A6431D9B-EE65-2205-1B09-51E2B5817560}"/>
              </a:ext>
            </a:extLst>
          </p:cNvPr>
          <p:cNvSpPr/>
          <p:nvPr/>
        </p:nvSpPr>
        <p:spPr>
          <a:xfrm>
            <a:off x="3507045" y="1221741"/>
            <a:ext cx="367200" cy="3672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6" name="Rectangle 175">
            <a:extLst>
              <a:ext uri="{FF2B5EF4-FFF2-40B4-BE49-F238E27FC236}">
                <a16:creationId xmlns:a16="http://schemas.microsoft.com/office/drawing/2014/main" id="{6BFA0D8D-4A62-438A-11B5-25D581918089}"/>
              </a:ext>
            </a:extLst>
          </p:cNvPr>
          <p:cNvSpPr/>
          <p:nvPr/>
        </p:nvSpPr>
        <p:spPr>
          <a:xfrm>
            <a:off x="517882" y="5482593"/>
            <a:ext cx="2849004" cy="3597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7" name="TextBox 176">
            <a:extLst>
              <a:ext uri="{FF2B5EF4-FFF2-40B4-BE49-F238E27FC236}">
                <a16:creationId xmlns:a16="http://schemas.microsoft.com/office/drawing/2014/main" id="{B1C18D1A-0233-863F-9E64-629EBCBBA065}"/>
              </a:ext>
            </a:extLst>
          </p:cNvPr>
          <p:cNvSpPr txBox="1"/>
          <p:nvPr/>
        </p:nvSpPr>
        <p:spPr>
          <a:xfrm>
            <a:off x="657156" y="5475214"/>
            <a:ext cx="28490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Deforestation Rates</a:t>
            </a:r>
          </a:p>
        </p:txBody>
      </p:sp>
      <p:sp>
        <p:nvSpPr>
          <p:cNvPr id="178" name="Oval 177">
            <a:extLst>
              <a:ext uri="{FF2B5EF4-FFF2-40B4-BE49-F238E27FC236}">
                <a16:creationId xmlns:a16="http://schemas.microsoft.com/office/drawing/2014/main" id="{940865B9-471E-F759-5DD1-111396064248}"/>
              </a:ext>
            </a:extLst>
          </p:cNvPr>
          <p:cNvSpPr/>
          <p:nvPr/>
        </p:nvSpPr>
        <p:spPr>
          <a:xfrm>
            <a:off x="335464" y="5477111"/>
            <a:ext cx="367200" cy="3672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7" name="Graphic 16">
            <a:extLst>
              <a:ext uri="{FF2B5EF4-FFF2-40B4-BE49-F238E27FC236}">
                <a16:creationId xmlns:a16="http://schemas.microsoft.com/office/drawing/2014/main" id="{1540C5AA-BF8E-A17B-50C7-DCFD12CC4A73}"/>
              </a:ext>
            </a:extLst>
          </p:cNvPr>
          <p:cNvPicPr>
            <a:picLocks/>
          </p:cNvPicPr>
          <p:nvPr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 flipH="1">
            <a:off x="3538737" y="1270849"/>
            <a:ext cx="269787" cy="269787"/>
          </a:xfrm>
          <a:prstGeom prst="rect">
            <a:avLst/>
          </a:prstGeom>
        </p:spPr>
      </p:pic>
      <p:pic>
        <p:nvPicPr>
          <p:cNvPr id="18" name="Graphic 17">
            <a:extLst>
              <a:ext uri="{FF2B5EF4-FFF2-40B4-BE49-F238E27FC236}">
                <a16:creationId xmlns:a16="http://schemas.microsoft.com/office/drawing/2014/main" id="{A56EABD7-6D65-CC0B-AC33-36524F961DD5}"/>
              </a:ext>
            </a:extLst>
          </p:cNvPr>
          <p:cNvPicPr>
            <a:picLocks/>
          </p:cNvPicPr>
          <p:nvPr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365474" y="2659334"/>
            <a:ext cx="286909" cy="286909"/>
          </a:xfrm>
          <a:prstGeom prst="rect">
            <a:avLst/>
          </a:prstGeom>
        </p:spPr>
      </p:pic>
      <p:pic>
        <p:nvPicPr>
          <p:cNvPr id="180" name="Graphic 179">
            <a:extLst>
              <a:ext uri="{FF2B5EF4-FFF2-40B4-BE49-F238E27FC236}">
                <a16:creationId xmlns:a16="http://schemas.microsoft.com/office/drawing/2014/main" id="{DBF54EF1-58F8-209D-0F1F-E3B1178C328B}"/>
              </a:ext>
            </a:extLst>
          </p:cNvPr>
          <p:cNvPicPr>
            <a:picLocks/>
          </p:cNvPicPr>
          <p:nvPr/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396510" y="5520029"/>
            <a:ext cx="272453" cy="272453"/>
          </a:xfrm>
          <a:prstGeom prst="rect">
            <a:avLst/>
          </a:prstGeom>
        </p:spPr>
      </p:pic>
      <p:pic>
        <p:nvPicPr>
          <p:cNvPr id="181" name="Graphic 180">
            <a:extLst>
              <a:ext uri="{FF2B5EF4-FFF2-40B4-BE49-F238E27FC236}">
                <a16:creationId xmlns:a16="http://schemas.microsoft.com/office/drawing/2014/main" id="{2E0B8AAD-FC9F-98C5-F9D1-78653697A9BE}"/>
              </a:ext>
            </a:extLst>
          </p:cNvPr>
          <p:cNvPicPr>
            <a:picLocks/>
          </p:cNvPicPr>
          <p:nvPr/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3563502" y="7985129"/>
            <a:ext cx="290634" cy="290634"/>
          </a:xfrm>
          <a:prstGeom prst="rect">
            <a:avLst/>
          </a:prstGeom>
        </p:spPr>
      </p:pic>
      <p:pic>
        <p:nvPicPr>
          <p:cNvPr id="19" name="Graphic 18">
            <a:extLst>
              <a:ext uri="{FF2B5EF4-FFF2-40B4-BE49-F238E27FC236}">
                <a16:creationId xmlns:a16="http://schemas.microsoft.com/office/drawing/2014/main" id="{41761A39-1A1D-DFEA-F660-DDA32218C426}"/>
              </a:ext>
            </a:extLst>
          </p:cNvPr>
          <p:cNvPicPr>
            <a:picLocks/>
          </p:cNvPicPr>
          <p:nvPr/>
        </p:nvPicPr>
        <p:blipFill>
          <a:blip r:embed="rId30">
            <a:extLst>
              <a:ext uri="{96DAC541-7B7A-43D3-8B79-37D633B846F1}">
                <asvg:svgBlip xmlns:asvg="http://schemas.microsoft.com/office/drawing/2016/SVG/main" r:embed="rId31"/>
              </a:ext>
            </a:extLst>
          </a:blip>
          <a:stretch>
            <a:fillRect/>
          </a:stretch>
        </p:blipFill>
        <p:spPr>
          <a:xfrm>
            <a:off x="3525934" y="3972631"/>
            <a:ext cx="309059" cy="309059"/>
          </a:xfrm>
          <a:prstGeom prst="rect">
            <a:avLst/>
          </a:prstGeom>
        </p:spPr>
      </p:pic>
      <p:pic>
        <p:nvPicPr>
          <p:cNvPr id="7" name="Picture 6" descr="A qr code with black squares&#10;&#10;Description automatically generated">
            <a:extLst>
              <a:ext uri="{FF2B5EF4-FFF2-40B4-BE49-F238E27FC236}">
                <a16:creationId xmlns:a16="http://schemas.microsoft.com/office/drawing/2014/main" id="{787DB728-CB9E-522C-F09F-6BDC0F062AA4}"/>
              </a:ext>
            </a:extLst>
          </p:cNvPr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298893" y="223124"/>
            <a:ext cx="867544" cy="867544"/>
          </a:xfrm>
          <a:prstGeom prst="rect">
            <a:avLst/>
          </a:prstGeom>
        </p:spPr>
      </p:pic>
      <p:pic>
        <p:nvPicPr>
          <p:cNvPr id="9" name="Picture 8" descr="A qr code with black squares&#10;&#10;Description automatically generated">
            <a:extLst>
              <a:ext uri="{FF2B5EF4-FFF2-40B4-BE49-F238E27FC236}">
                <a16:creationId xmlns:a16="http://schemas.microsoft.com/office/drawing/2014/main" id="{7E41A1C8-68C5-AD80-DAC7-DB64347D5D26}"/>
              </a:ext>
            </a:extLst>
          </p:cNvPr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5677877" y="214414"/>
            <a:ext cx="447953" cy="447953"/>
          </a:xfrm>
          <a:prstGeom prst="rect">
            <a:avLst/>
          </a:prstGeom>
        </p:spPr>
      </p:pic>
      <p:pic>
        <p:nvPicPr>
          <p:cNvPr id="11" name="Picture 10" descr="A qr code with black squares&#10;&#10;Description automatically generated">
            <a:extLst>
              <a:ext uri="{FF2B5EF4-FFF2-40B4-BE49-F238E27FC236}">
                <a16:creationId xmlns:a16="http://schemas.microsoft.com/office/drawing/2014/main" id="{51A6C2F7-39EC-3A15-04E8-AC4A4F91BFC9}"/>
              </a:ext>
            </a:extLst>
          </p:cNvPr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6108963" y="660664"/>
            <a:ext cx="443824" cy="443824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3B2BC21-5B42-A5D4-8AE4-9D35BF945C12}"/>
              </a:ext>
            </a:extLst>
          </p:cNvPr>
          <p:cNvSpPr txBox="1"/>
          <p:nvPr/>
        </p:nvSpPr>
        <p:spPr>
          <a:xfrm>
            <a:off x="5598708" y="584239"/>
            <a:ext cx="46468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causes</a:t>
            </a:r>
            <a:endParaRPr lang="en-GB" sz="14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427ED65-842D-BB08-AE8B-E0EE472F4317}"/>
              </a:ext>
            </a:extLst>
          </p:cNvPr>
          <p:cNvSpPr txBox="1"/>
          <p:nvPr/>
        </p:nvSpPr>
        <p:spPr>
          <a:xfrm>
            <a:off x="6026259" y="1029576"/>
            <a:ext cx="46468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effects</a:t>
            </a:r>
            <a:endParaRPr lang="en-GB" sz="14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5588337-F639-D421-2C00-B3AC94D35753}"/>
              </a:ext>
            </a:extLst>
          </p:cNvPr>
          <p:cNvSpPr txBox="1"/>
          <p:nvPr/>
        </p:nvSpPr>
        <p:spPr>
          <a:xfrm>
            <a:off x="659018" y="2618076"/>
            <a:ext cx="29937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Background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7A7D2FF-EA11-D2D2-709F-BEFBE6D868EA}"/>
              </a:ext>
            </a:extLst>
          </p:cNvPr>
          <p:cNvSpPr txBox="1"/>
          <p:nvPr/>
        </p:nvSpPr>
        <p:spPr>
          <a:xfrm>
            <a:off x="342791" y="2995262"/>
            <a:ext cx="3181156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Malaysia is in southeast Asia.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/>
          </a:p>
          <a:p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0" i="0" dirty="0">
                <a:solidFill>
                  <a:srgbClr val="575657"/>
                </a:solidFill>
                <a:effectLst/>
              </a:rPr>
              <a:t>At 192,838 km², the Malaysian rainforest is the 24th largest in the world.</a:t>
            </a:r>
            <a:endParaRPr lang="en-GB" sz="1200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841D384B-9B62-EBA2-791E-D9228DFD0B80}"/>
              </a:ext>
            </a:extLst>
          </p:cNvPr>
          <p:cNvPicPr>
            <a:picLocks noChangeAspect="1"/>
          </p:cNvPicPr>
          <p:nvPr/>
        </p:nvPicPr>
        <p:blipFill>
          <a:blip r:embed="rId35"/>
          <a:srcRect l="43689" t="38480" b="18909"/>
          <a:stretch/>
        </p:blipFill>
        <p:spPr>
          <a:xfrm>
            <a:off x="420834" y="3229332"/>
            <a:ext cx="2912690" cy="1825386"/>
          </a:xfrm>
          <a:prstGeom prst="rect">
            <a:avLst/>
          </a:prstGeom>
        </p:spPr>
      </p:pic>
      <p:pic>
        <p:nvPicPr>
          <p:cNvPr id="21" name="Picture 20" descr="A graph of the number of forest loss&#10;&#10;Description automatically generated">
            <a:extLst>
              <a:ext uri="{FF2B5EF4-FFF2-40B4-BE49-F238E27FC236}">
                <a16:creationId xmlns:a16="http://schemas.microsoft.com/office/drawing/2014/main" id="{9DA71B29-E706-15CF-5056-1D6A3667DD39}"/>
              </a:ext>
            </a:extLst>
          </p:cNvPr>
          <p:cNvPicPr>
            <a:picLocks noChangeAspect="1"/>
          </p:cNvPicPr>
          <p:nvPr/>
        </p:nvPicPr>
        <p:blipFill>
          <a:blip r:embed="rId36"/>
          <a:srcRect b="4996"/>
          <a:stretch/>
        </p:blipFill>
        <p:spPr>
          <a:xfrm>
            <a:off x="403502" y="6443209"/>
            <a:ext cx="2963383" cy="2353801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D8B03C58-EDED-16D7-FB4C-4C8FDB3EC533}"/>
              </a:ext>
            </a:extLst>
          </p:cNvPr>
          <p:cNvSpPr txBox="1"/>
          <p:nvPr/>
        </p:nvSpPr>
        <p:spPr>
          <a:xfrm>
            <a:off x="3481917" y="1548541"/>
            <a:ext cx="3238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       Agriculture </a:t>
            </a:r>
            <a:r>
              <a:rPr lang="en-GB" sz="1200" dirty="0"/>
              <a:t>– Malaysia is the second-largest producer of palm oil in the world. </a:t>
            </a:r>
            <a:endParaRPr lang="en-GB" sz="1600" dirty="0"/>
          </a:p>
        </p:txBody>
      </p:sp>
      <p:pic>
        <p:nvPicPr>
          <p:cNvPr id="25" name="Graphic 24">
            <a:extLst>
              <a:ext uri="{FF2B5EF4-FFF2-40B4-BE49-F238E27FC236}">
                <a16:creationId xmlns:a16="http://schemas.microsoft.com/office/drawing/2014/main" id="{03305E8F-ECD7-5B20-8327-64B243ED3FFA}"/>
              </a:ext>
            </a:extLst>
          </p:cNvPr>
          <p:cNvPicPr>
            <a:picLocks/>
          </p:cNvPicPr>
          <p:nvPr/>
        </p:nvPicPr>
        <p:blipFill>
          <a:blip r:embed="rId37">
            <a:extLst>
              <a:ext uri="{96DAC541-7B7A-43D3-8B79-37D633B846F1}">
                <asvg:svgBlip xmlns:asvg="http://schemas.microsoft.com/office/drawing/2016/SVG/main" r:embed="rId38"/>
              </a:ext>
            </a:extLst>
          </a:blip>
          <a:stretch>
            <a:fillRect/>
          </a:stretch>
        </p:blipFill>
        <p:spPr>
          <a:xfrm>
            <a:off x="3598895" y="1615074"/>
            <a:ext cx="181136" cy="181136"/>
          </a:xfrm>
          <a:prstGeom prst="rect">
            <a:avLst/>
          </a:prstGeom>
        </p:spPr>
      </p:pic>
      <p:pic>
        <p:nvPicPr>
          <p:cNvPr id="26" name="Graphic 25">
            <a:extLst>
              <a:ext uri="{FF2B5EF4-FFF2-40B4-BE49-F238E27FC236}">
                <a16:creationId xmlns:a16="http://schemas.microsoft.com/office/drawing/2014/main" id="{F19E4BD7-1E4F-8E4D-55AE-7CD18A0DBEE5}"/>
              </a:ext>
            </a:extLst>
          </p:cNvPr>
          <p:cNvPicPr>
            <a:picLocks/>
          </p:cNvPicPr>
          <p:nvPr/>
        </p:nvPicPr>
        <p:blipFill>
          <a:blip r:embed="rId39">
            <a:extLst>
              <a:ext uri="{96DAC541-7B7A-43D3-8B79-37D633B846F1}">
                <asvg:svgBlip xmlns:asvg="http://schemas.microsoft.com/office/drawing/2016/SVG/main" r:embed="rId40"/>
              </a:ext>
            </a:extLst>
          </a:blip>
          <a:stretch>
            <a:fillRect/>
          </a:stretch>
        </p:blipFill>
        <p:spPr>
          <a:xfrm>
            <a:off x="3513226" y="6001810"/>
            <a:ext cx="268391" cy="268391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92B3123B-810A-830F-49F9-6439C6799245}"/>
              </a:ext>
            </a:extLst>
          </p:cNvPr>
          <p:cNvSpPr txBox="1"/>
          <p:nvPr/>
        </p:nvSpPr>
        <p:spPr>
          <a:xfrm>
            <a:off x="3491355" y="6007798"/>
            <a:ext cx="31811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     Social Impacts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Education, health care and social conditions are improved from tax revenue.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Decline in indigenous tribes e.g. Orang Asli. </a:t>
            </a:r>
          </a:p>
        </p:txBody>
      </p:sp>
    </p:spTree>
    <p:extLst>
      <p:ext uri="{BB962C8B-B14F-4D97-AF65-F5344CB8AC3E}">
        <p14:creationId xmlns:p14="http://schemas.microsoft.com/office/powerpoint/2010/main" val="220054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65EC60EA-E4DB-E342-9735-777F4077BDA1}">
  <we:reference id="wa104381063" version="1.0.0.1" store="en-001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8957</TotalTime>
  <Words>338</Words>
  <Application>Microsoft Macintosh PowerPoint</Application>
  <PresentationFormat>A4 Paper (210x297 mm)</PresentationFormat>
  <Paragraphs>77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ItsaSketch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Anthony Bennett</dc:creator>
  <cp:lastModifiedBy>Anthony Bennett - Internet Geography</cp:lastModifiedBy>
  <cp:revision>60</cp:revision>
  <cp:lastPrinted>2022-07-06T23:28:56Z</cp:lastPrinted>
  <dcterms:created xsi:type="dcterms:W3CDTF">2022-07-04T13:34:43Z</dcterms:created>
  <dcterms:modified xsi:type="dcterms:W3CDTF">2024-10-28T11:30:28Z</dcterms:modified>
</cp:coreProperties>
</file>