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2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6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FC36B3C1-5B93-F067-4F72-A98FAD78AD83}"/>
              </a:ext>
            </a:extLst>
          </p:cNvPr>
          <p:cNvSpPr/>
          <p:nvPr/>
        </p:nvSpPr>
        <p:spPr>
          <a:xfrm>
            <a:off x="298749" y="2913522"/>
            <a:ext cx="3024461" cy="4254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E0D9A-3863-4CC1-C9D7-F12339417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1" b="5215"/>
          <a:stretch/>
        </p:blipFill>
        <p:spPr>
          <a:xfrm>
            <a:off x="326478" y="7656835"/>
            <a:ext cx="2945113" cy="2007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78C63-F23E-E485-AE38-5178C3A5C869}"/>
              </a:ext>
            </a:extLst>
          </p:cNvPr>
          <p:cNvSpPr txBox="1"/>
          <p:nvPr/>
        </p:nvSpPr>
        <p:spPr>
          <a:xfrm>
            <a:off x="1946253" y="533101"/>
            <a:ext cx="29830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ea typeface="ItsaSketch" panose="02000603000000000000" pitchFamily="2" charset="0"/>
              </a:rPr>
              <a:t>Rainforests</a:t>
            </a:r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B3F7F774-4B94-D1C6-D6BC-35F867E4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7" y="226819"/>
            <a:ext cx="867545" cy="867545"/>
          </a:xfrm>
          <a:prstGeom prst="rect">
            <a:avLst/>
          </a:prstGeom>
        </p:spPr>
      </p:pic>
      <p:pic>
        <p:nvPicPr>
          <p:cNvPr id="45" name="Picture 44" descr="Qr code&#10;&#10;Description automatically generated">
            <a:extLst>
              <a:ext uri="{FF2B5EF4-FFF2-40B4-BE49-F238E27FC236}">
                <a16:creationId xmlns:a16="http://schemas.microsoft.com/office/drawing/2014/main" id="{AE011835-DBF2-C148-8580-2618BD53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552" y="226942"/>
            <a:ext cx="867544" cy="867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7C7A0-B954-1F14-8714-306ADF6D1FC7}"/>
              </a:ext>
            </a:extLst>
          </p:cNvPr>
          <p:cNvSpPr/>
          <p:nvPr/>
        </p:nvSpPr>
        <p:spPr>
          <a:xfrm>
            <a:off x="473075" y="2741284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4EBFD-2303-C9D8-A97B-DAF6844120E2}"/>
              </a:ext>
            </a:extLst>
          </p:cNvPr>
          <p:cNvSpPr txBox="1"/>
          <p:nvPr/>
        </p:nvSpPr>
        <p:spPr>
          <a:xfrm>
            <a:off x="612349" y="2733905"/>
            <a:ext cx="136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Key Terms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D32E-52C5-ED79-FD23-5F1A62E4CBF4}"/>
              </a:ext>
            </a:extLst>
          </p:cNvPr>
          <p:cNvSpPr txBox="1"/>
          <p:nvPr/>
        </p:nvSpPr>
        <p:spPr>
          <a:xfrm>
            <a:off x="873085" y="78882"/>
            <a:ext cx="517581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81A032"/>
                </a:solidFill>
                <a:ea typeface="ItsaSketch" panose="02000603000000000000" pitchFamily="2" charset="0"/>
              </a:rPr>
              <a:t>THE LIVING WORLD</a:t>
            </a:r>
          </a:p>
          <a:p>
            <a:r>
              <a:rPr lang="en-GB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CB54E0-F617-4004-5305-C318470A107D}"/>
              </a:ext>
            </a:extLst>
          </p:cNvPr>
          <p:cNvSpPr txBox="1"/>
          <p:nvPr/>
        </p:nvSpPr>
        <p:spPr>
          <a:xfrm>
            <a:off x="1121034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862867F-51FB-AC31-D36E-1A5C09E9E505}"/>
              </a:ext>
            </a:extLst>
          </p:cNvPr>
          <p:cNvSpPr txBox="1"/>
          <p:nvPr/>
        </p:nvSpPr>
        <p:spPr>
          <a:xfrm>
            <a:off x="5078475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quiz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F823A1FE-4F63-FFC3-5831-FF4A171AD03A}"/>
              </a:ext>
            </a:extLst>
          </p:cNvPr>
          <p:cNvSpPr/>
          <p:nvPr/>
        </p:nvSpPr>
        <p:spPr>
          <a:xfrm>
            <a:off x="965250" y="869276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0E0E6DF-B0CD-43A6-A4ED-D9EC73679A4C}"/>
              </a:ext>
            </a:extLst>
          </p:cNvPr>
          <p:cNvSpPr/>
          <p:nvPr/>
        </p:nvSpPr>
        <p:spPr>
          <a:xfrm flipH="1">
            <a:off x="5533719" y="860943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BAD6598-A555-AF7C-F145-8AA266B3BD85}"/>
              </a:ext>
            </a:extLst>
          </p:cNvPr>
          <p:cNvSpPr/>
          <p:nvPr/>
        </p:nvSpPr>
        <p:spPr>
          <a:xfrm>
            <a:off x="290657" y="2735802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7BA9370-D06D-87B7-AD3E-C3175A5DC1D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243" y="2800267"/>
            <a:ext cx="249663" cy="249663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6AC8637C-09ED-818F-55C9-F56352247A10}"/>
              </a:ext>
            </a:extLst>
          </p:cNvPr>
          <p:cNvSpPr/>
          <p:nvPr/>
        </p:nvSpPr>
        <p:spPr>
          <a:xfrm>
            <a:off x="466728" y="1273451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BE5C74D-D4DA-B1B8-7664-E2FC82F85472}"/>
              </a:ext>
            </a:extLst>
          </p:cNvPr>
          <p:cNvSpPr txBox="1"/>
          <p:nvPr/>
        </p:nvSpPr>
        <p:spPr>
          <a:xfrm>
            <a:off x="606002" y="1266072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Big Picture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C104401-6DAB-54B8-A6E3-874CBFC2A64F}"/>
              </a:ext>
            </a:extLst>
          </p:cNvPr>
          <p:cNvSpPr/>
          <p:nvPr/>
        </p:nvSpPr>
        <p:spPr>
          <a:xfrm>
            <a:off x="284310" y="1267969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6491C3-16E0-EA4F-57A1-38E588E240BC}"/>
              </a:ext>
            </a:extLst>
          </p:cNvPr>
          <p:cNvSpPr txBox="1"/>
          <p:nvPr/>
        </p:nvSpPr>
        <p:spPr>
          <a:xfrm>
            <a:off x="1296189" y="2036820"/>
            <a:ext cx="1215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The Living World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7A189E79-F05E-A8F7-7A62-0870E47EC9A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827" y="1282896"/>
            <a:ext cx="336859" cy="33685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70ECDF27-8EEA-86CB-8C28-B44CD6512D0C}"/>
              </a:ext>
            </a:extLst>
          </p:cNvPr>
          <p:cNvSpPr txBox="1"/>
          <p:nvPr/>
        </p:nvSpPr>
        <p:spPr>
          <a:xfrm>
            <a:off x="2388080" y="1738644"/>
            <a:ext cx="945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rainforests*</a:t>
            </a:r>
            <a:endParaRPr lang="en-GB" sz="12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487414B-96C8-702D-0515-A873CE2C8A41}"/>
              </a:ext>
            </a:extLst>
          </p:cNvPr>
          <p:cNvSpPr txBox="1"/>
          <p:nvPr/>
        </p:nvSpPr>
        <p:spPr>
          <a:xfrm>
            <a:off x="2411326" y="2340376"/>
            <a:ext cx="945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hot deserts</a:t>
            </a:r>
            <a:endParaRPr lang="en-GB" sz="1200" b="1" dirty="0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2CB4EFFA-A32D-2EAD-D4B6-361AC00E63E5}"/>
              </a:ext>
            </a:extLst>
          </p:cNvPr>
          <p:cNvSpPr/>
          <p:nvPr/>
        </p:nvSpPr>
        <p:spPr>
          <a:xfrm rot="10800000" flipV="1">
            <a:off x="1147789" y="2207153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4597707-4F45-5ACD-5931-5FC4B8CF9CDC}"/>
              </a:ext>
            </a:extLst>
          </p:cNvPr>
          <p:cNvCxnSpPr>
            <a:cxnSpLocks/>
            <a:endCxn id="139" idx="1"/>
          </p:cNvCxnSpPr>
          <p:nvPr/>
        </p:nvCxnSpPr>
        <p:spPr>
          <a:xfrm flipV="1">
            <a:off x="1424822" y="2471181"/>
            <a:ext cx="986504" cy="33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6C7F71-E4F8-C682-854C-2C5519B68282}"/>
              </a:ext>
            </a:extLst>
          </p:cNvPr>
          <p:cNvSpPr/>
          <p:nvPr/>
        </p:nvSpPr>
        <p:spPr>
          <a:xfrm>
            <a:off x="1824553" y="2435011"/>
            <a:ext cx="150303" cy="8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6E28BC8-7AC1-E6C4-3741-3BDE692ED80B}"/>
              </a:ext>
            </a:extLst>
          </p:cNvPr>
          <p:cNvSpPr txBox="1"/>
          <p:nvPr/>
        </p:nvSpPr>
        <p:spPr>
          <a:xfrm>
            <a:off x="1766204" y="2363918"/>
            <a:ext cx="283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/>
              <a:t>or</a:t>
            </a:r>
            <a:endParaRPr lang="en-GB" sz="12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3274C97-0176-E7F2-1FD5-9711361E79DF}"/>
              </a:ext>
            </a:extLst>
          </p:cNvPr>
          <p:cNvSpPr txBox="1"/>
          <p:nvPr/>
        </p:nvSpPr>
        <p:spPr>
          <a:xfrm>
            <a:off x="263145" y="2336988"/>
            <a:ext cx="1224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cold environments</a:t>
            </a:r>
            <a:endParaRPr lang="en-GB" sz="1200" b="1" dirty="0"/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B8379A40-EFBE-7449-264A-CF99EF1AC3BD}"/>
              </a:ext>
            </a:extLst>
          </p:cNvPr>
          <p:cNvSpPr/>
          <p:nvPr/>
        </p:nvSpPr>
        <p:spPr>
          <a:xfrm rot="10800000">
            <a:off x="1147789" y="1745067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30849FA-0148-DD28-569F-C19A74141833}"/>
              </a:ext>
            </a:extLst>
          </p:cNvPr>
          <p:cNvSpPr txBox="1"/>
          <p:nvPr/>
        </p:nvSpPr>
        <p:spPr>
          <a:xfrm>
            <a:off x="632719" y="1742797"/>
            <a:ext cx="1224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ecosystems</a:t>
            </a:r>
            <a:endParaRPr lang="en-GB" sz="1200" b="1" dirty="0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1E3CD976-7E26-ED41-644C-EFFE7DD8409F}"/>
              </a:ext>
            </a:extLst>
          </p:cNvPr>
          <p:cNvSpPr/>
          <p:nvPr/>
        </p:nvSpPr>
        <p:spPr>
          <a:xfrm rot="10800000" flipH="1" flipV="1">
            <a:off x="2179545" y="2208926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Arc 150">
            <a:extLst>
              <a:ext uri="{FF2B5EF4-FFF2-40B4-BE49-F238E27FC236}">
                <a16:creationId xmlns:a16="http://schemas.microsoft.com/office/drawing/2014/main" id="{68532FB0-ABD7-B226-84F0-FB493920E55F}"/>
              </a:ext>
            </a:extLst>
          </p:cNvPr>
          <p:cNvSpPr/>
          <p:nvPr/>
        </p:nvSpPr>
        <p:spPr>
          <a:xfrm rot="10800000" flipH="1">
            <a:off x="2179545" y="1746840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BA76ECD-1C20-76B1-FA57-0F45EF94219A}"/>
              </a:ext>
            </a:extLst>
          </p:cNvPr>
          <p:cNvSpPr/>
          <p:nvPr/>
        </p:nvSpPr>
        <p:spPr>
          <a:xfrm>
            <a:off x="3632331" y="1278096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004A715-3765-8AF7-A7C3-94E98859D01B}"/>
              </a:ext>
            </a:extLst>
          </p:cNvPr>
          <p:cNvSpPr txBox="1"/>
          <p:nvPr/>
        </p:nvSpPr>
        <p:spPr>
          <a:xfrm>
            <a:off x="3771605" y="1270717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FACE14F-9730-01EB-64C4-F135561061B2}"/>
              </a:ext>
            </a:extLst>
          </p:cNvPr>
          <p:cNvSpPr/>
          <p:nvPr/>
        </p:nvSpPr>
        <p:spPr>
          <a:xfrm>
            <a:off x="3449913" y="1272614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2A08064-A9B2-62C3-2F01-F93F7EF4BF7D}"/>
              </a:ext>
            </a:extLst>
          </p:cNvPr>
          <p:cNvSpPr/>
          <p:nvPr/>
        </p:nvSpPr>
        <p:spPr>
          <a:xfrm>
            <a:off x="476023" y="7245386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B70A93A-5351-4805-98ED-8FF68D62328D}"/>
              </a:ext>
            </a:extLst>
          </p:cNvPr>
          <p:cNvSpPr txBox="1"/>
          <p:nvPr/>
        </p:nvSpPr>
        <p:spPr>
          <a:xfrm>
            <a:off x="615297" y="7238007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Nutrient Cycle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5768542E-C8A7-CCE3-326B-8F132B11B58B}"/>
              </a:ext>
            </a:extLst>
          </p:cNvPr>
          <p:cNvSpPr/>
          <p:nvPr/>
        </p:nvSpPr>
        <p:spPr>
          <a:xfrm>
            <a:off x="293605" y="7239904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BECED5F2-68B4-0532-DC22-B8D17127008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122" y="7254831"/>
            <a:ext cx="336859" cy="336859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5BBC74AB-2E5D-7969-DD19-EE59EE6C2F26}"/>
              </a:ext>
            </a:extLst>
          </p:cNvPr>
          <p:cNvSpPr/>
          <p:nvPr/>
        </p:nvSpPr>
        <p:spPr>
          <a:xfrm>
            <a:off x="3628317" y="5489264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AC65AF9-B862-2298-A8C3-EAD0A5DA93BE}"/>
              </a:ext>
            </a:extLst>
          </p:cNvPr>
          <p:cNvSpPr txBox="1"/>
          <p:nvPr/>
        </p:nvSpPr>
        <p:spPr>
          <a:xfrm>
            <a:off x="3767591" y="5481885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Adaptations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8EEDFD16-38FC-2CFE-D092-A68EBDA6A52E}"/>
              </a:ext>
            </a:extLst>
          </p:cNvPr>
          <p:cNvSpPr/>
          <p:nvPr/>
        </p:nvSpPr>
        <p:spPr>
          <a:xfrm>
            <a:off x="3445899" y="5483782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9FF692A-F3FB-7C4F-390E-40077515986E}"/>
              </a:ext>
            </a:extLst>
          </p:cNvPr>
          <p:cNvSpPr/>
          <p:nvPr/>
        </p:nvSpPr>
        <p:spPr>
          <a:xfrm>
            <a:off x="3628317" y="2925462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0F4F546-071A-EBB5-DC20-EEEEBE8B47BE}"/>
              </a:ext>
            </a:extLst>
          </p:cNvPr>
          <p:cNvSpPr txBox="1"/>
          <p:nvPr/>
        </p:nvSpPr>
        <p:spPr>
          <a:xfrm>
            <a:off x="3767591" y="2918083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Characteristics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AC0A561-05A9-AE5C-B713-3ED4A8975D20}"/>
              </a:ext>
            </a:extLst>
          </p:cNvPr>
          <p:cNvSpPr/>
          <p:nvPr/>
        </p:nvSpPr>
        <p:spPr>
          <a:xfrm>
            <a:off x="3445899" y="2919980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A1E4CCE-FE29-B599-1BCB-5546DDD83CF7}"/>
              </a:ext>
            </a:extLst>
          </p:cNvPr>
          <p:cNvSpPr txBox="1"/>
          <p:nvPr/>
        </p:nvSpPr>
        <p:spPr>
          <a:xfrm>
            <a:off x="657857" y="3131055"/>
            <a:ext cx="273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Biome</a:t>
            </a:r>
            <a:r>
              <a:rPr lang="en-GB" sz="1200" dirty="0"/>
              <a:t> – Areas of the planet with a similar climate and landscape, where similar animals and plants live.</a:t>
            </a:r>
            <a:endParaRPr lang="en-GB" sz="16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364783E-523B-FD74-8633-A0EF7DBF34CE}"/>
              </a:ext>
            </a:extLst>
          </p:cNvPr>
          <p:cNvSpPr/>
          <p:nvPr/>
        </p:nvSpPr>
        <p:spPr>
          <a:xfrm>
            <a:off x="360537" y="3213227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6D5493A-B009-830C-8B5F-743FB67B5B78}"/>
              </a:ext>
            </a:extLst>
          </p:cNvPr>
          <p:cNvSpPr txBox="1"/>
          <p:nvPr/>
        </p:nvSpPr>
        <p:spPr>
          <a:xfrm>
            <a:off x="663353" y="4117746"/>
            <a:ext cx="278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Commercial farming </a:t>
            </a:r>
            <a:r>
              <a:rPr lang="en-GB" sz="1200" dirty="0"/>
              <a:t> – Farming to sell produce for a profit.</a:t>
            </a:r>
            <a:endParaRPr lang="en-GB" sz="16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BA6040-E775-2E78-482F-1B2A25A9D0C3}"/>
              </a:ext>
            </a:extLst>
          </p:cNvPr>
          <p:cNvSpPr/>
          <p:nvPr/>
        </p:nvSpPr>
        <p:spPr>
          <a:xfrm>
            <a:off x="366033" y="419991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D5A857C-97F3-6ADA-7ECF-ACAFB541477F}"/>
              </a:ext>
            </a:extLst>
          </p:cNvPr>
          <p:cNvSpPr txBox="1"/>
          <p:nvPr/>
        </p:nvSpPr>
        <p:spPr>
          <a:xfrm>
            <a:off x="663353" y="4547573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Debt reduction</a:t>
            </a:r>
            <a:r>
              <a:rPr lang="en-GB" sz="1200" dirty="0"/>
              <a:t> – National debt relief </a:t>
            </a:r>
            <a:br>
              <a:rPr lang="en-GB" sz="1200" dirty="0"/>
            </a:br>
            <a:r>
              <a:rPr lang="en-GB" sz="1200" dirty="0"/>
              <a:t>in return for protecting rainforests.</a:t>
            </a:r>
            <a:endParaRPr lang="en-GB" sz="16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382B5AA-C394-CA34-E03D-051472672A58}"/>
              </a:ext>
            </a:extLst>
          </p:cNvPr>
          <p:cNvSpPr/>
          <p:nvPr/>
        </p:nvSpPr>
        <p:spPr>
          <a:xfrm>
            <a:off x="366033" y="4629745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9802D2D-8ECC-D1F6-3C57-2459F63E7538}"/>
              </a:ext>
            </a:extLst>
          </p:cNvPr>
          <p:cNvSpPr txBox="1"/>
          <p:nvPr/>
        </p:nvSpPr>
        <p:spPr>
          <a:xfrm>
            <a:off x="663353" y="4964700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Deforestation</a:t>
            </a:r>
            <a:r>
              <a:rPr lang="en-GB" sz="1200" dirty="0"/>
              <a:t> – The chopping down and removal of trees.</a:t>
            </a:r>
            <a:endParaRPr lang="en-GB" sz="1600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5BC0B27-FFF8-B54D-CC19-05986B5496EB}"/>
              </a:ext>
            </a:extLst>
          </p:cNvPr>
          <p:cNvSpPr/>
          <p:nvPr/>
        </p:nvSpPr>
        <p:spPr>
          <a:xfrm>
            <a:off x="366033" y="5046872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BD78CFA-18FE-7E03-AC3F-4F535B245898}"/>
              </a:ext>
            </a:extLst>
          </p:cNvPr>
          <p:cNvSpPr txBox="1"/>
          <p:nvPr/>
        </p:nvSpPr>
        <p:spPr>
          <a:xfrm>
            <a:off x="663353" y="5357548"/>
            <a:ext cx="273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Ecotourism </a:t>
            </a:r>
            <a:r>
              <a:rPr lang="en-GB" sz="1200" dirty="0"/>
              <a:t>– Responsible travel to natural areas that conserves the environment and benefits locals.</a:t>
            </a:r>
            <a:endParaRPr lang="en-GB" sz="1600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F26C311-5383-E4CC-41A3-074BF4707D99}"/>
              </a:ext>
            </a:extLst>
          </p:cNvPr>
          <p:cNvSpPr/>
          <p:nvPr/>
        </p:nvSpPr>
        <p:spPr>
          <a:xfrm>
            <a:off x="366033" y="5439720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094C2F3-3E98-4B56-F5B7-6E84D0459086}"/>
              </a:ext>
            </a:extLst>
          </p:cNvPr>
          <p:cNvSpPr txBox="1"/>
          <p:nvPr/>
        </p:nvSpPr>
        <p:spPr>
          <a:xfrm>
            <a:off x="663353" y="5916710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Logging </a:t>
            </a:r>
            <a:r>
              <a:rPr lang="en-GB" sz="1200" dirty="0"/>
              <a:t>– Cutting down trees and selling the timber. </a:t>
            </a:r>
            <a:endParaRPr lang="en-GB" sz="16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1190AAF-E3E6-3B7D-26DF-5BA0371C9C9C}"/>
              </a:ext>
            </a:extLst>
          </p:cNvPr>
          <p:cNvSpPr/>
          <p:nvPr/>
        </p:nvSpPr>
        <p:spPr>
          <a:xfrm>
            <a:off x="366033" y="5998882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9AFF39-44E5-F52B-E92F-6C262C4113E0}"/>
              </a:ext>
            </a:extLst>
          </p:cNvPr>
          <p:cNvSpPr txBox="1"/>
          <p:nvPr/>
        </p:nvSpPr>
        <p:spPr>
          <a:xfrm>
            <a:off x="663353" y="6315863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Soil erosion </a:t>
            </a:r>
            <a:r>
              <a:rPr lang="en-GB" sz="1200" dirty="0"/>
              <a:t>– Removal of topsoil faster than it can be replaced.</a:t>
            </a:r>
            <a:endParaRPr lang="en-GB" sz="16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2F075587-F9FB-AB3C-BB4B-50B7AA21DC21}"/>
              </a:ext>
            </a:extLst>
          </p:cNvPr>
          <p:cNvSpPr/>
          <p:nvPr/>
        </p:nvSpPr>
        <p:spPr>
          <a:xfrm>
            <a:off x="366033" y="6398035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155098E-07CE-6154-5F9F-32146AA0CEC7}"/>
              </a:ext>
            </a:extLst>
          </p:cNvPr>
          <p:cNvSpPr txBox="1"/>
          <p:nvPr/>
        </p:nvSpPr>
        <p:spPr>
          <a:xfrm>
            <a:off x="657857" y="3707366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Biodiversity</a:t>
            </a:r>
            <a:r>
              <a:rPr lang="en-GB" sz="1200" dirty="0"/>
              <a:t> – The variety of life in the world or a particular habitat.</a:t>
            </a:r>
            <a:endParaRPr lang="en-GB" sz="1600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D2FE941-0384-C699-BEF9-D469B232D7E4}"/>
              </a:ext>
            </a:extLst>
          </p:cNvPr>
          <p:cNvSpPr/>
          <p:nvPr/>
        </p:nvSpPr>
        <p:spPr>
          <a:xfrm>
            <a:off x="360537" y="378953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71C1318C-6789-EF01-F7D7-D51D0AE4770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611" y="3267033"/>
            <a:ext cx="199171" cy="199171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3789974E-DD28-B252-4B8A-D0225C7392DC}"/>
              </a:ext>
            </a:extLst>
          </p:cNvPr>
          <p:cNvSpPr txBox="1"/>
          <p:nvPr/>
        </p:nvSpPr>
        <p:spPr>
          <a:xfrm>
            <a:off x="663353" y="6722496"/>
            <a:ext cx="27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Sustainability </a:t>
            </a:r>
            <a:r>
              <a:rPr lang="en-GB" sz="1200" dirty="0"/>
              <a:t>– Progress meting todays needs with affecting future generations. </a:t>
            </a:r>
            <a:endParaRPr lang="en-GB" sz="16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4089A27-0711-2CB5-32DC-27CF5FA62C36}"/>
              </a:ext>
            </a:extLst>
          </p:cNvPr>
          <p:cNvSpPr/>
          <p:nvPr/>
        </p:nvSpPr>
        <p:spPr>
          <a:xfrm>
            <a:off x="366033" y="6804668"/>
            <a:ext cx="297320" cy="29732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1" name="Graphic 180">
            <a:extLst>
              <a:ext uri="{FF2B5EF4-FFF2-40B4-BE49-F238E27FC236}">
                <a16:creationId xmlns:a16="http://schemas.microsoft.com/office/drawing/2014/main" id="{35358DEE-ECF5-D1C8-7B85-03F84CB61FD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335" y="3823117"/>
            <a:ext cx="240738" cy="240738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3B22B291-4B25-E37E-8219-C0B3426C4E84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4335" y="4225555"/>
            <a:ext cx="238164" cy="238164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2A18BE47-9C53-C7AA-0F6B-B828191C878D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017" y="4674513"/>
            <a:ext cx="207197" cy="207197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C23DB34C-CDEC-8A83-FED3-C255041B630C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2956" y="5089604"/>
            <a:ext cx="202341" cy="202341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80FB8FC3-8E58-F999-636F-D7EA84D9FC66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384" y="5469220"/>
            <a:ext cx="218461" cy="218461"/>
          </a:xfrm>
          <a:prstGeom prst="rect">
            <a:avLst/>
          </a:prstGeom>
        </p:spPr>
      </p:pic>
      <p:pic>
        <p:nvPicPr>
          <p:cNvPr id="186" name="Graphic 185">
            <a:extLst>
              <a:ext uri="{FF2B5EF4-FFF2-40B4-BE49-F238E27FC236}">
                <a16:creationId xmlns:a16="http://schemas.microsoft.com/office/drawing/2014/main" id="{A0FB417F-1000-4540-5673-F495D5D8330E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8384" y="6035469"/>
            <a:ext cx="208002" cy="208002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5A3D446D-E448-C812-391F-ACF267756926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8689" y="6425128"/>
            <a:ext cx="233209" cy="233209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2AB6C54C-74FF-DD00-8305-F370ECACB211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2528" y="6842973"/>
            <a:ext cx="214317" cy="2143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FBC84F9-075E-7841-0673-64F693FB4DA1}"/>
              </a:ext>
            </a:extLst>
          </p:cNvPr>
          <p:cNvPicPr>
            <a:picLocks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499910" y="1318806"/>
            <a:ext cx="266128" cy="266128"/>
          </a:xfrm>
          <a:prstGeom prst="rect">
            <a:avLst/>
          </a:prstGeom>
        </p:spPr>
      </p:pic>
      <p:pic>
        <p:nvPicPr>
          <p:cNvPr id="189" name="Picture 188" descr="Map&#10;&#10;Description automatically generated">
            <a:extLst>
              <a:ext uri="{FF2B5EF4-FFF2-40B4-BE49-F238E27FC236}">
                <a16:creationId xmlns:a16="http://schemas.microsoft.com/office/drawing/2014/main" id="{107ABB1A-459B-C43A-FA62-D18A01C8ED07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8263" t="19137" r="6450" b="5860"/>
          <a:stretch/>
        </p:blipFill>
        <p:spPr>
          <a:xfrm>
            <a:off x="3457356" y="1667093"/>
            <a:ext cx="2066516" cy="1199222"/>
          </a:xfrm>
          <a:prstGeom prst="rect">
            <a:avLst/>
          </a:prstGeom>
        </p:spPr>
      </p:pic>
      <p:pic>
        <p:nvPicPr>
          <p:cNvPr id="190" name="Picture 189" descr="Diagram&#10;&#10;Description automatically generated">
            <a:extLst>
              <a:ext uri="{FF2B5EF4-FFF2-40B4-BE49-F238E27FC236}">
                <a16:creationId xmlns:a16="http://schemas.microsoft.com/office/drawing/2014/main" id="{F78CC5A6-068A-2A24-441F-C84AD193E946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1177"/>
          <a:stretch/>
        </p:blipFill>
        <p:spPr>
          <a:xfrm>
            <a:off x="3521990" y="5877101"/>
            <a:ext cx="1857087" cy="2331167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4E91E34A-EE10-FB31-5F9C-1CBC12EFAC73}"/>
              </a:ext>
            </a:extLst>
          </p:cNvPr>
          <p:cNvSpPr txBox="1"/>
          <p:nvPr/>
        </p:nvSpPr>
        <p:spPr>
          <a:xfrm>
            <a:off x="3517883" y="4141837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Soil </a:t>
            </a:r>
            <a:r>
              <a:rPr lang="en-GB" sz="1200" dirty="0"/>
              <a:t>– Not very fertile. Nutrients concentrated in the topsoil &amp; quickly absorbed.</a:t>
            </a:r>
            <a:endParaRPr lang="en-GB" sz="16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E32B68C-84D9-EE26-D774-FA73D7657417}"/>
              </a:ext>
            </a:extLst>
          </p:cNvPr>
          <p:cNvSpPr txBox="1"/>
          <p:nvPr/>
        </p:nvSpPr>
        <p:spPr>
          <a:xfrm>
            <a:off x="3517252" y="3257310"/>
            <a:ext cx="294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Climate </a:t>
            </a:r>
            <a:r>
              <a:rPr lang="en-GB" sz="1200" dirty="0"/>
              <a:t>- High temperatures (27°C) and high rainfall (2000mm +)</a:t>
            </a:r>
            <a:endParaRPr lang="en-GB" sz="1600" dirty="0"/>
          </a:p>
        </p:txBody>
      </p:sp>
      <p:pic>
        <p:nvPicPr>
          <p:cNvPr id="200" name="Graphic 199">
            <a:extLst>
              <a:ext uri="{FF2B5EF4-FFF2-40B4-BE49-F238E27FC236}">
                <a16:creationId xmlns:a16="http://schemas.microsoft.com/office/drawing/2014/main" id="{8EDBE6AE-986C-2556-412B-8CB1D0D41C20}"/>
              </a:ext>
            </a:extLst>
          </p:cNvPr>
          <p:cNvPicPr>
            <a:picLocks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45542" y="3280851"/>
            <a:ext cx="272241" cy="272241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721DDFF7-5A9E-DB9F-5EFE-972091BD7A89}"/>
              </a:ext>
            </a:extLst>
          </p:cNvPr>
          <p:cNvPicPr>
            <a:picLocks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36720" y="3682349"/>
            <a:ext cx="272242" cy="272242"/>
          </a:xfrm>
          <a:prstGeom prst="rect">
            <a:avLst/>
          </a:prstGeom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13D145A6-FDB9-9179-4EA8-A34E2F21E4E1}"/>
              </a:ext>
            </a:extLst>
          </p:cNvPr>
          <p:cNvSpPr txBox="1"/>
          <p:nvPr/>
        </p:nvSpPr>
        <p:spPr>
          <a:xfrm>
            <a:off x="3514079" y="3696652"/>
            <a:ext cx="294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Water </a:t>
            </a:r>
            <a:r>
              <a:rPr lang="en-GB" sz="1200" dirty="0"/>
              <a:t>– Distinct wet season lasting several months. Leaching during this time. </a:t>
            </a:r>
            <a:endParaRPr lang="en-GB" sz="1600" dirty="0"/>
          </a:p>
        </p:txBody>
      </p:sp>
      <p:pic>
        <p:nvPicPr>
          <p:cNvPr id="203" name="Graphic 202">
            <a:extLst>
              <a:ext uri="{FF2B5EF4-FFF2-40B4-BE49-F238E27FC236}">
                <a16:creationId xmlns:a16="http://schemas.microsoft.com/office/drawing/2014/main" id="{2BD586B4-3FED-E70B-DB84-1A89FC1AFA3E}"/>
              </a:ext>
            </a:extLst>
          </p:cNvPr>
          <p:cNvPicPr>
            <a:picLocks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57095" y="4103424"/>
            <a:ext cx="269577" cy="269577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52434906-CBEE-3831-4CCA-CF019F9943B8}"/>
              </a:ext>
            </a:extLst>
          </p:cNvPr>
          <p:cNvSpPr txBox="1"/>
          <p:nvPr/>
        </p:nvSpPr>
        <p:spPr>
          <a:xfrm>
            <a:off x="3514079" y="4581171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Biotic </a:t>
            </a:r>
            <a:r>
              <a:rPr lang="en-GB" sz="1200" dirty="0"/>
              <a:t>– Highest biodiversity in the world. Thousands of species of plants and animals.</a:t>
            </a:r>
            <a:endParaRPr lang="en-GB" sz="1600" dirty="0"/>
          </a:p>
        </p:txBody>
      </p:sp>
      <p:pic>
        <p:nvPicPr>
          <p:cNvPr id="205" name="Graphic 204">
            <a:extLst>
              <a:ext uri="{FF2B5EF4-FFF2-40B4-BE49-F238E27FC236}">
                <a16:creationId xmlns:a16="http://schemas.microsoft.com/office/drawing/2014/main" id="{D1C2FCF1-9D28-4BD4-05BF-2DE3B1C0C6D8}"/>
              </a:ext>
            </a:extLst>
          </p:cNvPr>
          <p:cNvPicPr>
            <a:picLocks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95208" y="4569951"/>
            <a:ext cx="247602" cy="247602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94506150-0F8C-A0D6-782D-D728AB4A861E}"/>
              </a:ext>
            </a:extLst>
          </p:cNvPr>
          <p:cNvSpPr txBox="1"/>
          <p:nvPr/>
        </p:nvSpPr>
        <p:spPr>
          <a:xfrm>
            <a:off x="3514079" y="5026054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People </a:t>
            </a:r>
            <a:r>
              <a:rPr lang="en-GB" sz="1200" dirty="0"/>
              <a:t>– Traditional tribes live sustainably. Exploitation for $$ gain by non-indigenous. </a:t>
            </a:r>
            <a:endParaRPr lang="en-GB" sz="1600" dirty="0"/>
          </a:p>
        </p:txBody>
      </p:sp>
      <p:pic>
        <p:nvPicPr>
          <p:cNvPr id="207" name="Graphic 206">
            <a:extLst>
              <a:ext uri="{FF2B5EF4-FFF2-40B4-BE49-F238E27FC236}">
                <a16:creationId xmlns:a16="http://schemas.microsoft.com/office/drawing/2014/main" id="{4BD83313-E0F8-2821-33D0-98FE6FA0A931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76294" y="5014503"/>
            <a:ext cx="237508" cy="237508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143473EC-2E9E-C485-C459-63342D186093}"/>
              </a:ext>
            </a:extLst>
          </p:cNvPr>
          <p:cNvSpPr txBox="1"/>
          <p:nvPr/>
        </p:nvSpPr>
        <p:spPr>
          <a:xfrm>
            <a:off x="5328946" y="5825185"/>
            <a:ext cx="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Emergents and lianas grow to </a:t>
            </a:r>
            <a:br>
              <a:rPr lang="en-GB" sz="1200" dirty="0"/>
            </a:br>
            <a:r>
              <a:rPr lang="en-GB" sz="1200" dirty="0"/>
              <a:t>reach the sunlight.</a:t>
            </a:r>
            <a:endParaRPr lang="en-GB" sz="16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9004916C-D2E2-3721-C3A5-99DFF909C7DD}"/>
              </a:ext>
            </a:extLst>
          </p:cNvPr>
          <p:cNvSpPr txBox="1"/>
          <p:nvPr/>
        </p:nvSpPr>
        <p:spPr>
          <a:xfrm>
            <a:off x="5320738" y="6406315"/>
            <a:ext cx="144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Buttress roots anchor the trees </a:t>
            </a:r>
            <a:br>
              <a:rPr lang="en-GB" sz="1200" dirty="0"/>
            </a:br>
            <a:r>
              <a:rPr lang="en-GB" sz="1200" dirty="0"/>
              <a:t>in the shallow soil.</a:t>
            </a:r>
            <a:endParaRPr lang="en-GB" sz="16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5CA3FC1-4D61-8BDD-FEAB-EDA326735EA1}"/>
              </a:ext>
            </a:extLst>
          </p:cNvPr>
          <p:cNvSpPr txBox="1"/>
          <p:nvPr/>
        </p:nvSpPr>
        <p:spPr>
          <a:xfrm>
            <a:off x="5328946" y="7456836"/>
            <a:ext cx="137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Plants have thick, waxy leaves &amp; drip tips to channel water.</a:t>
            </a:r>
            <a:endParaRPr lang="en-GB" sz="16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BEA176A-1BC6-5C15-A71D-10583F5A952B}"/>
              </a:ext>
            </a:extLst>
          </p:cNvPr>
          <p:cNvSpPr txBox="1"/>
          <p:nvPr/>
        </p:nvSpPr>
        <p:spPr>
          <a:xfrm>
            <a:off x="5320737" y="7008950"/>
            <a:ext cx="142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Smooth bark to deter epiphytes.  </a:t>
            </a:r>
            <a:endParaRPr lang="en-GB" sz="160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5E7B642-28FD-08AD-E79C-0548860C214D}"/>
              </a:ext>
            </a:extLst>
          </p:cNvPr>
          <p:cNvSpPr txBox="1"/>
          <p:nvPr/>
        </p:nvSpPr>
        <p:spPr>
          <a:xfrm>
            <a:off x="3447162" y="8184185"/>
            <a:ext cx="328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Poison Dart Frog </a:t>
            </a:r>
            <a:r>
              <a:rPr lang="en-GB" sz="1200" dirty="0"/>
              <a:t>- bright colours deter predators.</a:t>
            </a:r>
            <a:endParaRPr lang="en-GB" sz="16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8398685-6C25-6619-AAA5-15AAD188DDA2}"/>
              </a:ext>
            </a:extLst>
          </p:cNvPr>
          <p:cNvSpPr txBox="1"/>
          <p:nvPr/>
        </p:nvSpPr>
        <p:spPr>
          <a:xfrm>
            <a:off x="3447162" y="8381504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Sloths</a:t>
            </a:r>
            <a:r>
              <a:rPr lang="en-GB" sz="1200" dirty="0"/>
              <a:t> - long, sharp claws that help them cling onto branches.</a:t>
            </a:r>
            <a:endParaRPr lang="en-GB" sz="16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52DA3D2-43B2-8CEE-C6B6-77615F3BD86C}"/>
              </a:ext>
            </a:extLst>
          </p:cNvPr>
          <p:cNvSpPr txBox="1"/>
          <p:nvPr/>
        </p:nvSpPr>
        <p:spPr>
          <a:xfrm>
            <a:off x="3447162" y="8763695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Spider Monkey</a:t>
            </a:r>
            <a:r>
              <a:rPr lang="en-GB" sz="1200" dirty="0"/>
              <a:t> - prehensile tail to be able to grasp the branches of trees. </a:t>
            </a:r>
            <a:endParaRPr lang="en-GB" sz="16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90DA777-C216-CD19-1715-E46191171E5F}"/>
              </a:ext>
            </a:extLst>
          </p:cNvPr>
          <p:cNvSpPr txBox="1"/>
          <p:nvPr/>
        </p:nvSpPr>
        <p:spPr>
          <a:xfrm>
            <a:off x="3447162" y="9172990"/>
            <a:ext cx="328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Jaguars</a:t>
            </a:r>
            <a:r>
              <a:rPr lang="en-GB" sz="1200" dirty="0"/>
              <a:t> - large claws, which enable them to climb small trees and catch their prey.</a:t>
            </a:r>
            <a:endParaRPr lang="en-GB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825A1-2A80-BA4D-6F16-EB981BD4C51B}"/>
              </a:ext>
            </a:extLst>
          </p:cNvPr>
          <p:cNvSpPr/>
          <p:nvPr/>
        </p:nvSpPr>
        <p:spPr>
          <a:xfrm>
            <a:off x="5507008" y="1595411"/>
            <a:ext cx="11491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10°N and 10°S </a:t>
            </a:r>
            <a:br>
              <a:rPr lang="en-GB" sz="1050" dirty="0"/>
            </a:br>
            <a:r>
              <a:rPr lang="en-GB" sz="1050" dirty="0"/>
              <a:t>of the Equator</a:t>
            </a:r>
          </a:p>
          <a:p>
            <a:endParaRPr lang="en-GB" sz="1050" dirty="0"/>
          </a:p>
          <a:p>
            <a:r>
              <a:rPr lang="en-GB" sz="1050" dirty="0"/>
              <a:t>South America </a:t>
            </a:r>
            <a:br>
              <a:rPr lang="en-GB" sz="1050" dirty="0"/>
            </a:br>
            <a:r>
              <a:rPr lang="en-GB" sz="1050" dirty="0"/>
              <a:t>(Amazon), the </a:t>
            </a:r>
            <a:br>
              <a:rPr lang="en-GB" sz="1050" dirty="0"/>
            </a:br>
            <a:r>
              <a:rPr lang="en-GB" sz="1050" dirty="0"/>
              <a:t>DRC (Africa), </a:t>
            </a:r>
            <a:br>
              <a:rPr lang="en-GB" sz="1050" dirty="0"/>
            </a:br>
            <a:r>
              <a:rPr lang="en-GB" sz="1050" dirty="0"/>
              <a:t>Indonesia &amp; </a:t>
            </a:r>
            <a:br>
              <a:rPr lang="en-GB" sz="1050" dirty="0"/>
            </a:br>
            <a:r>
              <a:rPr lang="en-GB" sz="1050" dirty="0"/>
              <a:t>Malaysia (Asia)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FC0550-0C86-02BB-EF96-697CD9D6C993}"/>
              </a:ext>
            </a:extLst>
          </p:cNvPr>
          <p:cNvPicPr>
            <a:picLocks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526979" y="2997562"/>
            <a:ext cx="206971" cy="20697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585FB1E-2B96-CF42-27B6-AD48EB6BAC12}"/>
              </a:ext>
            </a:extLst>
          </p:cNvPr>
          <p:cNvPicPr>
            <a:picLocks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492713" y="5537788"/>
            <a:ext cx="288388" cy="2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EC60EA-E4DB-E342-9735-777F4077BDA1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350</Words>
  <Application>Microsoft Macintosh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</dc:creator>
  <cp:lastModifiedBy>Anthony Bennett</cp:lastModifiedBy>
  <cp:revision>12</cp:revision>
  <cp:lastPrinted>2022-07-04T17:40:42Z</cp:lastPrinted>
  <dcterms:created xsi:type="dcterms:W3CDTF">2022-07-04T13:34:43Z</dcterms:created>
  <dcterms:modified xsi:type="dcterms:W3CDTF">2022-07-07T10:11:01Z</dcterms:modified>
</cp:coreProperties>
</file>