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A03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3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3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9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50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2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9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36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6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4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4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33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A45DC-A7D9-0A47-B224-A1E8C811703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30871-4050-D147-AAD9-9D484D025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5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50" Type="http://schemas.openxmlformats.org/officeDocument/2006/relationships/image" Target="../media/image49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svg"/><Relationship Id="rId44" Type="http://schemas.openxmlformats.org/officeDocument/2006/relationships/image" Target="../media/image43.svg"/><Relationship Id="rId52" Type="http://schemas.openxmlformats.org/officeDocument/2006/relationships/image" Target="../media/image51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svg"/><Relationship Id="rId8" Type="http://schemas.openxmlformats.org/officeDocument/2006/relationships/image" Target="../media/image7.sv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sv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Relationship Id="rId54" Type="http://schemas.openxmlformats.org/officeDocument/2006/relationships/image" Target="../media/image5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svg"/><Relationship Id="rId4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151">
            <a:extLst>
              <a:ext uri="{FF2B5EF4-FFF2-40B4-BE49-F238E27FC236}">
                <a16:creationId xmlns:a16="http://schemas.microsoft.com/office/drawing/2014/main" id="{26B44759-774E-9A61-E137-992FA751A8BE}"/>
              </a:ext>
            </a:extLst>
          </p:cNvPr>
          <p:cNvSpPr txBox="1"/>
          <p:nvPr/>
        </p:nvSpPr>
        <p:spPr>
          <a:xfrm>
            <a:off x="3496864" y="6984678"/>
            <a:ext cx="3238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Climate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Local environment becomes hotter and drier.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Reduction in carbon sink due to deforestation.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Burning trees releases carbon dioxide.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47" name="Picture 46" descr="Qr code&#10;&#10;Description automatically generated">
            <a:extLst>
              <a:ext uri="{FF2B5EF4-FFF2-40B4-BE49-F238E27FC236}">
                <a16:creationId xmlns:a16="http://schemas.microsoft.com/office/drawing/2014/main" id="{F2E3456F-F643-49CD-4B43-5B47F9F62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35" y="201932"/>
            <a:ext cx="867545" cy="86754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5D8166F-6E7B-B8B0-164D-6FA25057530F}"/>
              </a:ext>
            </a:extLst>
          </p:cNvPr>
          <p:cNvSpPr txBox="1"/>
          <p:nvPr/>
        </p:nvSpPr>
        <p:spPr>
          <a:xfrm>
            <a:off x="293343" y="5021165"/>
            <a:ext cx="327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Native food crops (fruit and nuts) </a:t>
            </a:r>
            <a:endParaRPr lang="en-GB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ED32E-52C5-ED79-FD23-5F1A62E4CBF4}"/>
              </a:ext>
            </a:extLst>
          </p:cNvPr>
          <p:cNvSpPr txBox="1"/>
          <p:nvPr/>
        </p:nvSpPr>
        <p:spPr>
          <a:xfrm>
            <a:off x="873085" y="78882"/>
            <a:ext cx="5175817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81A032"/>
                </a:solidFill>
                <a:ea typeface="ItsaSketch" panose="02000603000000000000" pitchFamily="2" charset="0"/>
              </a:rPr>
              <a:t>THE LIVING WORLD</a:t>
            </a:r>
          </a:p>
          <a:p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B78C63-F23E-E485-AE38-5178C3A5C869}"/>
              </a:ext>
            </a:extLst>
          </p:cNvPr>
          <p:cNvSpPr txBox="1"/>
          <p:nvPr/>
        </p:nvSpPr>
        <p:spPr>
          <a:xfrm>
            <a:off x="1937479" y="548649"/>
            <a:ext cx="29830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ea typeface="ItsaSketch" panose="02000603000000000000" pitchFamily="2" charset="0"/>
              </a:rPr>
              <a:t>Rainforests</a:t>
            </a:r>
            <a:endParaRPr lang="en-GB" dirty="0">
              <a:ea typeface="ItsaSketch" panose="02000603000000000000" pitchFamily="2" charset="0"/>
            </a:endParaRPr>
          </a:p>
          <a:p>
            <a:r>
              <a:rPr lang="en-GB" dirty="0"/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D773E4-28E7-1F6A-D154-C7D5BFDB6FFD}"/>
              </a:ext>
            </a:extLst>
          </p:cNvPr>
          <p:cNvSpPr txBox="1"/>
          <p:nvPr/>
        </p:nvSpPr>
        <p:spPr>
          <a:xfrm>
            <a:off x="237909" y="6645565"/>
            <a:ext cx="327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Deforestation Rates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CCB54E0-F617-4004-5305-C318470A107D}"/>
              </a:ext>
            </a:extLst>
          </p:cNvPr>
          <p:cNvSpPr txBox="1"/>
          <p:nvPr/>
        </p:nvSpPr>
        <p:spPr>
          <a:xfrm>
            <a:off x="1248850" y="849585"/>
            <a:ext cx="79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862867F-51FB-AC31-D36E-1A5C09E9E505}"/>
              </a:ext>
            </a:extLst>
          </p:cNvPr>
          <p:cNvSpPr txBox="1"/>
          <p:nvPr/>
        </p:nvSpPr>
        <p:spPr>
          <a:xfrm>
            <a:off x="5078475" y="849585"/>
            <a:ext cx="79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quiz</a:t>
            </a:r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F823A1FE-4F63-FFC3-5831-FF4A171AD03A}"/>
              </a:ext>
            </a:extLst>
          </p:cNvPr>
          <p:cNvSpPr/>
          <p:nvPr/>
        </p:nvSpPr>
        <p:spPr>
          <a:xfrm>
            <a:off x="1093066" y="869276"/>
            <a:ext cx="262194" cy="188870"/>
          </a:xfrm>
          <a:prstGeom prst="arc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B0E0E6DF-B0CD-43A6-A4ED-D9EC73679A4C}"/>
              </a:ext>
            </a:extLst>
          </p:cNvPr>
          <p:cNvSpPr/>
          <p:nvPr/>
        </p:nvSpPr>
        <p:spPr>
          <a:xfrm flipH="1">
            <a:off x="5533719" y="860943"/>
            <a:ext cx="262194" cy="188870"/>
          </a:xfrm>
          <a:prstGeom prst="arc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07AD5B-D786-D39D-2DD7-6C7A9D1F7560}"/>
              </a:ext>
            </a:extLst>
          </p:cNvPr>
          <p:cNvSpPr txBox="1"/>
          <p:nvPr/>
        </p:nvSpPr>
        <p:spPr>
          <a:xfrm>
            <a:off x="268379" y="4804589"/>
            <a:ext cx="794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</a:rPr>
              <a:t>Goods</a:t>
            </a:r>
            <a:endParaRPr lang="en-GB" sz="1600" dirty="0">
              <a:solidFill>
                <a:srgbClr val="81A032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84940B1-DB33-7C75-2DB1-587BEE296774}"/>
              </a:ext>
            </a:extLst>
          </p:cNvPr>
          <p:cNvSpPr txBox="1"/>
          <p:nvPr/>
        </p:nvSpPr>
        <p:spPr>
          <a:xfrm>
            <a:off x="540026" y="5280029"/>
            <a:ext cx="327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Wild meat and fish</a:t>
            </a:r>
            <a:endParaRPr lang="en-GB" sz="16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9F94BA5-C943-804B-5975-8D062F9F4099}"/>
              </a:ext>
            </a:extLst>
          </p:cNvPr>
          <p:cNvSpPr txBox="1"/>
          <p:nvPr/>
        </p:nvSpPr>
        <p:spPr>
          <a:xfrm>
            <a:off x="540026" y="5549813"/>
            <a:ext cx="327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Building materials (timber)</a:t>
            </a:r>
            <a:endParaRPr lang="en-GB" sz="16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D7716AC-14DB-A461-221A-D0A3B9B7499C}"/>
              </a:ext>
            </a:extLst>
          </p:cNvPr>
          <p:cNvSpPr txBox="1"/>
          <p:nvPr/>
        </p:nvSpPr>
        <p:spPr>
          <a:xfrm>
            <a:off x="540026" y="5825258"/>
            <a:ext cx="327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Energy from hydro electric power</a:t>
            </a:r>
            <a:endParaRPr lang="en-GB" sz="16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55683EC-6AB0-B0D1-975B-AA2C0155CF66}"/>
              </a:ext>
            </a:extLst>
          </p:cNvPr>
          <p:cNvSpPr txBox="1"/>
          <p:nvPr/>
        </p:nvSpPr>
        <p:spPr>
          <a:xfrm>
            <a:off x="530020" y="6098986"/>
            <a:ext cx="327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Water</a:t>
            </a:r>
            <a:endParaRPr lang="en-GB" sz="16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E81C946-10F1-5000-FC61-6AB2766A518E}"/>
              </a:ext>
            </a:extLst>
          </p:cNvPr>
          <p:cNvSpPr txBox="1"/>
          <p:nvPr/>
        </p:nvSpPr>
        <p:spPr>
          <a:xfrm>
            <a:off x="530020" y="6369534"/>
            <a:ext cx="327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Medicines</a:t>
            </a:r>
            <a:endParaRPr lang="en-GB" sz="16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EE111A7-499F-44F1-0E5A-1300EB7D33B8}"/>
              </a:ext>
            </a:extLst>
          </p:cNvPr>
          <p:cNvSpPr txBox="1"/>
          <p:nvPr/>
        </p:nvSpPr>
        <p:spPr>
          <a:xfrm>
            <a:off x="592510" y="3196558"/>
            <a:ext cx="327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Carbon sink</a:t>
            </a:r>
            <a:endParaRPr lang="en-GB" sz="16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E2BC6FA-9AA9-75DD-0456-44566FE59FA2}"/>
              </a:ext>
            </a:extLst>
          </p:cNvPr>
          <p:cNvSpPr txBox="1"/>
          <p:nvPr/>
        </p:nvSpPr>
        <p:spPr>
          <a:xfrm>
            <a:off x="263433" y="2979684"/>
            <a:ext cx="794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</a:rPr>
              <a:t>Services</a:t>
            </a:r>
            <a:endParaRPr lang="en-GB" sz="1600" dirty="0">
              <a:solidFill>
                <a:srgbClr val="81A03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B779BCE-F5B8-4B97-7866-E1475D350254}"/>
              </a:ext>
            </a:extLst>
          </p:cNvPr>
          <p:cNvSpPr txBox="1"/>
          <p:nvPr/>
        </p:nvSpPr>
        <p:spPr>
          <a:xfrm>
            <a:off x="588470" y="3455422"/>
            <a:ext cx="327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Water and nutrient cycling</a:t>
            </a:r>
            <a:endParaRPr lang="en-GB" sz="16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919352-3202-1B16-8113-9030CED61DDB}"/>
              </a:ext>
            </a:extLst>
          </p:cNvPr>
          <p:cNvSpPr txBox="1"/>
          <p:nvPr/>
        </p:nvSpPr>
        <p:spPr>
          <a:xfrm>
            <a:off x="588470" y="3725206"/>
            <a:ext cx="327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Protection against soil erosion</a:t>
            </a:r>
            <a:endParaRPr lang="en-GB" sz="16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E88779A-7339-BD33-0BE1-45BC4294ACF7}"/>
              </a:ext>
            </a:extLst>
          </p:cNvPr>
          <p:cNvSpPr txBox="1"/>
          <p:nvPr/>
        </p:nvSpPr>
        <p:spPr>
          <a:xfrm>
            <a:off x="588470" y="4000651"/>
            <a:ext cx="327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Wildlife habitats</a:t>
            </a:r>
            <a:endParaRPr lang="en-GB" sz="16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F89FCDB-ADDE-F1BE-F63E-7088F0A28F25}"/>
              </a:ext>
            </a:extLst>
          </p:cNvPr>
          <p:cNvSpPr txBox="1"/>
          <p:nvPr/>
        </p:nvSpPr>
        <p:spPr>
          <a:xfrm>
            <a:off x="578464" y="4274379"/>
            <a:ext cx="327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Biodiversity</a:t>
            </a:r>
            <a:endParaRPr lang="en-GB" sz="16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E3828E1-82E8-2FBD-69FB-64D8A4332A2C}"/>
              </a:ext>
            </a:extLst>
          </p:cNvPr>
          <p:cNvSpPr txBox="1"/>
          <p:nvPr/>
        </p:nvSpPr>
        <p:spPr>
          <a:xfrm>
            <a:off x="578464" y="4544927"/>
            <a:ext cx="327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Employment opportunities</a:t>
            </a:r>
            <a:endParaRPr lang="en-GB" sz="16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76B61B3-74C5-678B-089F-3A53F1A8E0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271" y="5064299"/>
            <a:ext cx="197407" cy="19740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DDB59B06-E121-C58C-9679-D755EFC8B13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802" y="5297433"/>
            <a:ext cx="216664" cy="216664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F5EB57E2-4BDA-EE7C-6703-487812924EB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4844" y="5542284"/>
            <a:ext cx="262959" cy="262959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C6F10CC5-A25C-5AE5-A1ED-303F96F8BD11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2826" y="5843143"/>
            <a:ext cx="206993" cy="20699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486402F8-94C3-130F-3F3E-F4B4F897623D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8155" y="6124558"/>
            <a:ext cx="236333" cy="236333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1A635F71-4112-43D8-1803-3434B886AFAE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2826" y="6410130"/>
            <a:ext cx="197473" cy="197473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4A33C49A-5AAE-19F3-5FBD-626C06B0DBEF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316" y="3242109"/>
            <a:ext cx="191636" cy="191636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323404BA-F4E9-1137-4FDB-BF76D17024F3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3121" y="3475729"/>
            <a:ext cx="216025" cy="216025"/>
          </a:xfrm>
          <a:prstGeom prst="rect">
            <a:avLst/>
          </a:prstGeom>
        </p:spPr>
      </p:pic>
      <p:pic>
        <p:nvPicPr>
          <p:cNvPr id="137" name="Graphic 136">
            <a:extLst>
              <a:ext uri="{FF2B5EF4-FFF2-40B4-BE49-F238E27FC236}">
                <a16:creationId xmlns:a16="http://schemas.microsoft.com/office/drawing/2014/main" id="{ECBC27A1-963E-FB44-19EA-E87829BDA3BE}"/>
              </a:ext>
            </a:extLst>
          </p:cNvPr>
          <p:cNvPicPr>
            <a:picLocks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15316" y="3745752"/>
            <a:ext cx="193398" cy="193398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B1BBE10B-E566-B216-160E-064FABAF6555}"/>
              </a:ext>
            </a:extLst>
          </p:cNvPr>
          <p:cNvPicPr>
            <a:picLocks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2966" y="4002897"/>
            <a:ext cx="236333" cy="236333"/>
          </a:xfrm>
          <a:prstGeom prst="rect">
            <a:avLst/>
          </a:prstGeom>
        </p:spPr>
      </p:pic>
      <p:pic>
        <p:nvPicPr>
          <p:cNvPr id="138" name="Graphic 137">
            <a:extLst>
              <a:ext uri="{FF2B5EF4-FFF2-40B4-BE49-F238E27FC236}">
                <a16:creationId xmlns:a16="http://schemas.microsoft.com/office/drawing/2014/main" id="{966F07EA-C71F-4BB2-23B0-7FDC39DED901}"/>
              </a:ext>
            </a:extLst>
          </p:cNvPr>
          <p:cNvPicPr>
            <a:picLocks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88560" y="4303676"/>
            <a:ext cx="240738" cy="240738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3CE86521-BF73-012B-4EF1-F39D47D1E3F9}"/>
              </a:ext>
            </a:extLst>
          </p:cNvPr>
          <p:cNvPicPr>
            <a:picLocks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88560" y="4565984"/>
            <a:ext cx="240739" cy="24073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6DDFA33-B5A9-2EC9-0F4A-703E2600B27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49478" y="7038583"/>
            <a:ext cx="3092579" cy="2705256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7D9B4DB9-B858-E67B-8B5F-250F47B657A8}"/>
              </a:ext>
            </a:extLst>
          </p:cNvPr>
          <p:cNvSpPr txBox="1"/>
          <p:nvPr/>
        </p:nvSpPr>
        <p:spPr>
          <a:xfrm>
            <a:off x="3496864" y="4329543"/>
            <a:ext cx="31811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Economic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Commercial farming and mining generate employment and tax income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Education, health care and social conditions are improved from tax revenue.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Raw materials used by processing industries increasing the value of exported products.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Cheap, renewable energy = development.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Long-term economic losses due to forests being destroyed and rivers polluted.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Loss of biodiversity affects tourism. </a:t>
            </a:r>
            <a:endParaRPr lang="en-GB" sz="16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5C2651C-D560-5AEC-3270-A13A6017ED73}"/>
              </a:ext>
            </a:extLst>
          </p:cNvPr>
          <p:cNvSpPr txBox="1"/>
          <p:nvPr/>
        </p:nvSpPr>
        <p:spPr>
          <a:xfrm>
            <a:off x="3496864" y="6408320"/>
            <a:ext cx="318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Soil Erosion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Exposed land increases soil vulnerability to soil erosion reducing fertility. </a:t>
            </a:r>
            <a:endParaRPr lang="en-GB" sz="1600" dirty="0"/>
          </a:p>
        </p:txBody>
      </p:sp>
      <p:pic>
        <p:nvPicPr>
          <p:cNvPr id="154" name="Graphic 153">
            <a:extLst>
              <a:ext uri="{FF2B5EF4-FFF2-40B4-BE49-F238E27FC236}">
                <a16:creationId xmlns:a16="http://schemas.microsoft.com/office/drawing/2014/main" id="{DB41A818-611A-CE9C-6578-E8EE46FAB0A9}"/>
              </a:ext>
            </a:extLst>
          </p:cNvPr>
          <p:cNvPicPr>
            <a:picLocks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49084" y="6999247"/>
            <a:ext cx="270697" cy="270697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:a16="http://schemas.microsoft.com/office/drawing/2014/main" id="{6F43A456-CB3B-7D06-0E74-BF6D53220F02}"/>
              </a:ext>
            </a:extLst>
          </p:cNvPr>
          <p:cNvPicPr>
            <a:picLocks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64428" y="6437323"/>
            <a:ext cx="227317" cy="227317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id="{24FC3A2F-3465-EA54-81BF-2C2896675DA2}"/>
              </a:ext>
            </a:extLst>
          </p:cNvPr>
          <p:cNvPicPr>
            <a:picLocks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575135" y="4362379"/>
            <a:ext cx="203800" cy="203800"/>
          </a:xfrm>
          <a:prstGeom prst="rect">
            <a:avLst/>
          </a:prstGeom>
        </p:spPr>
      </p:pic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8999036-80CF-9812-8B93-406ABE3FF06C}"/>
              </a:ext>
            </a:extLst>
          </p:cNvPr>
          <p:cNvCxnSpPr/>
          <p:nvPr/>
        </p:nvCxnSpPr>
        <p:spPr>
          <a:xfrm flipH="1" flipV="1">
            <a:off x="5469142" y="9157401"/>
            <a:ext cx="250903" cy="1243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299119C-4D36-D858-1271-ABEFCB27B850}"/>
              </a:ext>
            </a:extLst>
          </p:cNvPr>
          <p:cNvCxnSpPr>
            <a:cxnSpLocks/>
          </p:cNvCxnSpPr>
          <p:nvPr/>
        </p:nvCxnSpPr>
        <p:spPr>
          <a:xfrm flipV="1">
            <a:off x="5469142" y="8847451"/>
            <a:ext cx="250903" cy="1243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8A0BD83D-AFBA-BF2B-476F-735D9389C019}"/>
              </a:ext>
            </a:extLst>
          </p:cNvPr>
          <p:cNvSpPr txBox="1"/>
          <p:nvPr/>
        </p:nvSpPr>
        <p:spPr>
          <a:xfrm>
            <a:off x="3536790" y="8653328"/>
            <a:ext cx="11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Ecotourism</a:t>
            </a:r>
            <a:endParaRPr lang="en-GB" sz="16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C0B33C7-1404-EAA8-F286-E3B4116FFA8A}"/>
              </a:ext>
            </a:extLst>
          </p:cNvPr>
          <p:cNvSpPr txBox="1"/>
          <p:nvPr/>
        </p:nvSpPr>
        <p:spPr>
          <a:xfrm>
            <a:off x="3510494" y="9231554"/>
            <a:ext cx="114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conservation and education</a:t>
            </a:r>
            <a:endParaRPr lang="en-GB" sz="16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662EFC4-0CBD-3260-CDC6-5AD0E8111A19}"/>
              </a:ext>
            </a:extLst>
          </p:cNvPr>
          <p:cNvSpPr txBox="1"/>
          <p:nvPr/>
        </p:nvSpPr>
        <p:spPr>
          <a:xfrm>
            <a:off x="4754206" y="8922825"/>
            <a:ext cx="1423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Strategies</a:t>
            </a:r>
            <a:endParaRPr lang="en-GB" sz="1600" dirty="0"/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13BC9C4-9EB9-83C6-FE50-FA77AA696481}"/>
              </a:ext>
            </a:extLst>
          </p:cNvPr>
          <p:cNvCxnSpPr/>
          <p:nvPr/>
        </p:nvCxnSpPr>
        <p:spPr>
          <a:xfrm flipH="1" flipV="1">
            <a:off x="4367182" y="8868149"/>
            <a:ext cx="250903" cy="1243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B2C9D44-FEE7-361A-2D3D-1E1110D86ED0}"/>
              </a:ext>
            </a:extLst>
          </p:cNvPr>
          <p:cNvCxnSpPr>
            <a:cxnSpLocks/>
          </p:cNvCxnSpPr>
          <p:nvPr/>
        </p:nvCxnSpPr>
        <p:spPr>
          <a:xfrm flipV="1">
            <a:off x="4367181" y="9156375"/>
            <a:ext cx="250903" cy="1243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79A05B8D-DF6D-0772-1EF3-72BD64A59B8A}"/>
              </a:ext>
            </a:extLst>
          </p:cNvPr>
          <p:cNvSpPr txBox="1"/>
          <p:nvPr/>
        </p:nvSpPr>
        <p:spPr>
          <a:xfrm>
            <a:off x="4227935" y="8279505"/>
            <a:ext cx="175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International hardwood agreements</a:t>
            </a:r>
            <a:endParaRPr lang="en-GB" sz="16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6A07223-2043-DA66-290F-0552B14CC531}"/>
              </a:ext>
            </a:extLst>
          </p:cNvPr>
          <p:cNvSpPr txBox="1"/>
          <p:nvPr/>
        </p:nvSpPr>
        <p:spPr>
          <a:xfrm>
            <a:off x="5672518" y="8661079"/>
            <a:ext cx="11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debt reduction</a:t>
            </a:r>
            <a:endParaRPr lang="en-GB" sz="1600" dirty="0"/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CFD3F030-0010-181D-F052-E00D9E2A80C3}"/>
              </a:ext>
            </a:extLst>
          </p:cNvPr>
          <p:cNvCxnSpPr>
            <a:cxnSpLocks/>
          </p:cNvCxnSpPr>
          <p:nvPr/>
        </p:nvCxnSpPr>
        <p:spPr>
          <a:xfrm flipV="1">
            <a:off x="5086460" y="8671724"/>
            <a:ext cx="0" cy="3015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C7039FC7-40BC-9A4E-866D-D4C93D7E4338}"/>
              </a:ext>
            </a:extLst>
          </p:cNvPr>
          <p:cNvSpPr txBox="1"/>
          <p:nvPr/>
        </p:nvSpPr>
        <p:spPr>
          <a:xfrm>
            <a:off x="5563315" y="9235721"/>
            <a:ext cx="1361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Selective logging and replanting</a:t>
            </a:r>
            <a:endParaRPr lang="en-GB" sz="1600" dirty="0"/>
          </a:p>
        </p:txBody>
      </p:sp>
      <p:pic>
        <p:nvPicPr>
          <p:cNvPr id="170" name="Graphic 169">
            <a:extLst>
              <a:ext uri="{FF2B5EF4-FFF2-40B4-BE49-F238E27FC236}">
                <a16:creationId xmlns:a16="http://schemas.microsoft.com/office/drawing/2014/main" id="{428B93D2-92A7-8DF4-5CEA-FDDEBF4D138A}"/>
              </a:ext>
            </a:extLst>
          </p:cNvPr>
          <p:cNvPicPr>
            <a:picLocks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644984" y="8972985"/>
            <a:ext cx="186562" cy="186562"/>
          </a:xfrm>
          <a:prstGeom prst="rect">
            <a:avLst/>
          </a:prstGeom>
        </p:spPr>
      </p:pic>
      <p:pic>
        <p:nvPicPr>
          <p:cNvPr id="171" name="Picture 170" descr="Qr code&#10;&#10;Description automatically generated">
            <a:extLst>
              <a:ext uri="{FF2B5EF4-FFF2-40B4-BE49-F238E27FC236}">
                <a16:creationId xmlns:a16="http://schemas.microsoft.com/office/drawing/2014/main" id="{3DB8C393-5B3A-09DE-7EB2-79D9BFB6F27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675637" y="228274"/>
            <a:ext cx="867544" cy="867544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EDA49E0F-CFB1-0816-825E-244838A97E90}"/>
              </a:ext>
            </a:extLst>
          </p:cNvPr>
          <p:cNvSpPr/>
          <p:nvPr/>
        </p:nvSpPr>
        <p:spPr>
          <a:xfrm>
            <a:off x="525209" y="1217011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84AAB51-AAD5-5C62-A9C9-BD3BC5091B0F}"/>
              </a:ext>
            </a:extLst>
          </p:cNvPr>
          <p:cNvSpPr txBox="1"/>
          <p:nvPr/>
        </p:nvSpPr>
        <p:spPr>
          <a:xfrm>
            <a:off x="664483" y="1209632"/>
            <a:ext cx="237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The Big Picture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A48A6BF-DE6B-F334-2970-8161E4E3DEB2}"/>
              </a:ext>
            </a:extLst>
          </p:cNvPr>
          <p:cNvSpPr/>
          <p:nvPr/>
        </p:nvSpPr>
        <p:spPr>
          <a:xfrm>
            <a:off x="342791" y="1211529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9A3F3591-A67C-CAB7-83FB-78241708BD47}"/>
              </a:ext>
            </a:extLst>
          </p:cNvPr>
          <p:cNvPicPr>
            <a:picLocks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64308" y="1226456"/>
            <a:ext cx="336859" cy="336859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C2BAC95B-C526-7DDF-2EC9-D4F62AC0208E}"/>
              </a:ext>
            </a:extLst>
          </p:cNvPr>
          <p:cNvSpPr/>
          <p:nvPr/>
        </p:nvSpPr>
        <p:spPr>
          <a:xfrm>
            <a:off x="518314" y="2639509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CB261CF-7E4B-BC51-A8E8-E58BAB127F70}"/>
              </a:ext>
            </a:extLst>
          </p:cNvPr>
          <p:cNvSpPr txBox="1"/>
          <p:nvPr/>
        </p:nvSpPr>
        <p:spPr>
          <a:xfrm>
            <a:off x="657588" y="2632130"/>
            <a:ext cx="237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Value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D713AB0-D8D0-8016-AD84-7BC7455F7A8A}"/>
              </a:ext>
            </a:extLst>
          </p:cNvPr>
          <p:cNvSpPr/>
          <p:nvPr/>
        </p:nvSpPr>
        <p:spPr>
          <a:xfrm>
            <a:off x="335896" y="2634027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7482E7B-27F2-B968-C811-6552D3F866C0}"/>
              </a:ext>
            </a:extLst>
          </p:cNvPr>
          <p:cNvSpPr txBox="1"/>
          <p:nvPr/>
        </p:nvSpPr>
        <p:spPr>
          <a:xfrm>
            <a:off x="1296189" y="1983812"/>
            <a:ext cx="1215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The Living World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EC5E665-084E-B5A1-BAB1-AF1F97812CB0}"/>
              </a:ext>
            </a:extLst>
          </p:cNvPr>
          <p:cNvSpPr txBox="1"/>
          <p:nvPr/>
        </p:nvSpPr>
        <p:spPr>
          <a:xfrm>
            <a:off x="2388080" y="1685636"/>
            <a:ext cx="945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/>
              <a:t>rainforests*</a:t>
            </a:r>
            <a:endParaRPr lang="en-GB" sz="12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1A0CB4-A799-A1C0-45E4-42FE2F8A784C}"/>
              </a:ext>
            </a:extLst>
          </p:cNvPr>
          <p:cNvSpPr txBox="1"/>
          <p:nvPr/>
        </p:nvSpPr>
        <p:spPr>
          <a:xfrm>
            <a:off x="2411326" y="2287368"/>
            <a:ext cx="945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/>
              <a:t>hot deserts</a:t>
            </a:r>
            <a:endParaRPr lang="en-GB" sz="1200" b="1" dirty="0"/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FCBD490B-DA5A-6057-1B33-B749FABD8E78}"/>
              </a:ext>
            </a:extLst>
          </p:cNvPr>
          <p:cNvSpPr/>
          <p:nvPr/>
        </p:nvSpPr>
        <p:spPr>
          <a:xfrm rot="10800000" flipV="1">
            <a:off x="1147789" y="2154145"/>
            <a:ext cx="472077" cy="38464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5D5B389-F6DD-7F49-B280-C96DC9DAD53E}"/>
              </a:ext>
            </a:extLst>
          </p:cNvPr>
          <p:cNvCxnSpPr>
            <a:cxnSpLocks/>
            <a:endCxn id="98" idx="1"/>
          </p:cNvCxnSpPr>
          <p:nvPr/>
        </p:nvCxnSpPr>
        <p:spPr>
          <a:xfrm flipV="1">
            <a:off x="1424822" y="2418173"/>
            <a:ext cx="986504" cy="331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76EB8A6-F1D7-6A41-143F-CFF6C979490F}"/>
              </a:ext>
            </a:extLst>
          </p:cNvPr>
          <p:cNvSpPr/>
          <p:nvPr/>
        </p:nvSpPr>
        <p:spPr>
          <a:xfrm>
            <a:off x="1824553" y="2382003"/>
            <a:ext cx="150303" cy="88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CCE5933-3B39-C098-87C9-53AFFB79978D}"/>
              </a:ext>
            </a:extLst>
          </p:cNvPr>
          <p:cNvSpPr txBox="1"/>
          <p:nvPr/>
        </p:nvSpPr>
        <p:spPr>
          <a:xfrm>
            <a:off x="1766204" y="2310910"/>
            <a:ext cx="2832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dirty="0"/>
              <a:t>or</a:t>
            </a:r>
            <a:endParaRPr lang="en-GB" sz="12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DC29BEE-E9B8-284C-7863-3017E1C06FD4}"/>
              </a:ext>
            </a:extLst>
          </p:cNvPr>
          <p:cNvSpPr txBox="1"/>
          <p:nvPr/>
        </p:nvSpPr>
        <p:spPr>
          <a:xfrm>
            <a:off x="263145" y="2283980"/>
            <a:ext cx="12247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/>
              <a:t>cold environments</a:t>
            </a:r>
            <a:endParaRPr lang="en-GB" sz="1200" b="1" dirty="0"/>
          </a:p>
        </p:txBody>
      </p:sp>
      <p:sp>
        <p:nvSpPr>
          <p:cNvPr id="106" name="Arc 105">
            <a:extLst>
              <a:ext uri="{FF2B5EF4-FFF2-40B4-BE49-F238E27FC236}">
                <a16:creationId xmlns:a16="http://schemas.microsoft.com/office/drawing/2014/main" id="{DB266DE5-09B6-E284-66A1-BFEB3EF7F4D2}"/>
              </a:ext>
            </a:extLst>
          </p:cNvPr>
          <p:cNvSpPr/>
          <p:nvPr/>
        </p:nvSpPr>
        <p:spPr>
          <a:xfrm rot="10800000">
            <a:off x="1147789" y="1692059"/>
            <a:ext cx="472077" cy="38464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05292A-B374-ADCB-B26B-863DFF944C15}"/>
              </a:ext>
            </a:extLst>
          </p:cNvPr>
          <p:cNvSpPr txBox="1"/>
          <p:nvPr/>
        </p:nvSpPr>
        <p:spPr>
          <a:xfrm>
            <a:off x="632719" y="1689789"/>
            <a:ext cx="12247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/>
              <a:t>ecosystems</a:t>
            </a:r>
            <a:endParaRPr lang="en-GB" sz="1200" b="1" dirty="0"/>
          </a:p>
        </p:txBody>
      </p:sp>
      <p:sp>
        <p:nvSpPr>
          <p:cNvPr id="110" name="Arc 109">
            <a:extLst>
              <a:ext uri="{FF2B5EF4-FFF2-40B4-BE49-F238E27FC236}">
                <a16:creationId xmlns:a16="http://schemas.microsoft.com/office/drawing/2014/main" id="{4E19BDDE-4413-3402-7E00-F9308985DA29}"/>
              </a:ext>
            </a:extLst>
          </p:cNvPr>
          <p:cNvSpPr/>
          <p:nvPr/>
        </p:nvSpPr>
        <p:spPr>
          <a:xfrm rot="10800000" flipH="1" flipV="1">
            <a:off x="2179545" y="2155918"/>
            <a:ext cx="472077" cy="38464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Arc 110">
            <a:extLst>
              <a:ext uri="{FF2B5EF4-FFF2-40B4-BE49-F238E27FC236}">
                <a16:creationId xmlns:a16="http://schemas.microsoft.com/office/drawing/2014/main" id="{AD4F4CC6-F0D8-9B9D-747D-C4AA24D8657E}"/>
              </a:ext>
            </a:extLst>
          </p:cNvPr>
          <p:cNvSpPr/>
          <p:nvPr/>
        </p:nvSpPr>
        <p:spPr>
          <a:xfrm rot="10800000" flipH="1">
            <a:off x="2179545" y="1693832"/>
            <a:ext cx="472077" cy="38464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008A6BB-890D-C023-CF34-AAF8EC9BC89E}"/>
              </a:ext>
            </a:extLst>
          </p:cNvPr>
          <p:cNvSpPr txBox="1"/>
          <p:nvPr/>
        </p:nvSpPr>
        <p:spPr>
          <a:xfrm>
            <a:off x="3481917" y="1563231"/>
            <a:ext cx="323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Logging </a:t>
            </a:r>
            <a:r>
              <a:rPr lang="en-GB" sz="1200" dirty="0"/>
              <a:t>– Hard wood (mahogany &amp; teak) valued for furniture. Small trees pulped/charcoal.  </a:t>
            </a:r>
            <a:endParaRPr lang="en-GB" sz="16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B0B6134-A290-23AF-CD74-B269E483AFC8}"/>
              </a:ext>
            </a:extLst>
          </p:cNvPr>
          <p:cNvSpPr txBox="1"/>
          <p:nvPr/>
        </p:nvSpPr>
        <p:spPr>
          <a:xfrm>
            <a:off x="3478113" y="2002565"/>
            <a:ext cx="323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Road building </a:t>
            </a:r>
            <a:r>
              <a:rPr lang="en-GB" sz="1200" dirty="0"/>
              <a:t>– Increased accessibility encourages development e.g. Trans-Amazonian.</a:t>
            </a:r>
            <a:endParaRPr lang="en-GB" sz="16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8D9DAE0-E61A-1DA3-2B32-E59DB85E5D10}"/>
              </a:ext>
            </a:extLst>
          </p:cNvPr>
          <p:cNvSpPr txBox="1"/>
          <p:nvPr/>
        </p:nvSpPr>
        <p:spPr>
          <a:xfrm>
            <a:off x="3478113" y="2447448"/>
            <a:ext cx="323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Mineral extraction </a:t>
            </a:r>
            <a:r>
              <a:rPr lang="en-GB" sz="1200" dirty="0"/>
              <a:t>– Minerals (gold, bauxite, and copper) mined extensively. </a:t>
            </a:r>
            <a:endParaRPr lang="en-GB" sz="16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6C12E5E-A23A-0A3A-C861-E05AD715BDFC}"/>
              </a:ext>
            </a:extLst>
          </p:cNvPr>
          <p:cNvSpPr txBox="1"/>
          <p:nvPr/>
        </p:nvSpPr>
        <p:spPr>
          <a:xfrm>
            <a:off x="3478113" y="2893836"/>
            <a:ext cx="323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Energy development </a:t>
            </a:r>
            <a:r>
              <a:rPr lang="en-GB" sz="1200" dirty="0"/>
              <a:t>– High rainfall creates ideal conditions for HEP. </a:t>
            </a:r>
            <a:endParaRPr lang="en-GB" sz="16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8BF46CD-D000-20F8-56C4-1563087AEC8C}"/>
              </a:ext>
            </a:extLst>
          </p:cNvPr>
          <p:cNvSpPr txBox="1"/>
          <p:nvPr/>
        </p:nvSpPr>
        <p:spPr>
          <a:xfrm>
            <a:off x="3478113" y="3338719"/>
            <a:ext cx="323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     Settlement and population growth </a:t>
            </a:r>
            <a:r>
              <a:rPr lang="en-GB" sz="1200" dirty="0"/>
              <a:t>– Settlements developed to service developments.</a:t>
            </a:r>
            <a:endParaRPr lang="en-GB" sz="1600" dirty="0"/>
          </a:p>
        </p:txBody>
      </p:sp>
      <p:pic>
        <p:nvPicPr>
          <p:cNvPr id="122" name="Graphic 121">
            <a:extLst>
              <a:ext uri="{FF2B5EF4-FFF2-40B4-BE49-F238E27FC236}">
                <a16:creationId xmlns:a16="http://schemas.microsoft.com/office/drawing/2014/main" id="{B3D2DE74-8716-C86C-3680-3EDCD2A3FBAF}"/>
              </a:ext>
            </a:extLst>
          </p:cNvPr>
          <p:cNvPicPr>
            <a:picLocks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574829" y="1613898"/>
            <a:ext cx="208002" cy="208002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585AA58C-9308-A33F-1C20-5E5E71271653}"/>
              </a:ext>
            </a:extLst>
          </p:cNvPr>
          <p:cNvPicPr>
            <a:picLocks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556169" y="2036116"/>
            <a:ext cx="225077" cy="225077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244C557E-7489-8400-D7BC-D9C4CE8EE74A}"/>
              </a:ext>
            </a:extLst>
          </p:cNvPr>
          <p:cNvPicPr>
            <a:picLocks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3564375" y="2490806"/>
            <a:ext cx="203037" cy="203037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8B135AE8-F80B-1533-C276-5207BE739880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75648" y="2912352"/>
            <a:ext cx="206993" cy="206993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C774537B-9ECF-5D08-933D-785B82AC537F}"/>
              </a:ext>
            </a:extLst>
          </p:cNvPr>
          <p:cNvPicPr>
            <a:picLocks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567830" y="3377840"/>
            <a:ext cx="212834" cy="212834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D6430F76-20D5-24D0-1FCE-96BFD2A4C9BA}"/>
              </a:ext>
            </a:extLst>
          </p:cNvPr>
          <p:cNvSpPr/>
          <p:nvPr/>
        </p:nvSpPr>
        <p:spPr>
          <a:xfrm>
            <a:off x="3679282" y="3958402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6521C08-2FB1-12B2-31F9-68DFF6ED1586}"/>
              </a:ext>
            </a:extLst>
          </p:cNvPr>
          <p:cNvSpPr txBox="1"/>
          <p:nvPr/>
        </p:nvSpPr>
        <p:spPr>
          <a:xfrm>
            <a:off x="3818555" y="3951023"/>
            <a:ext cx="299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Impacts of Deforestation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855D2101-1664-628D-1919-F43988749390}"/>
              </a:ext>
            </a:extLst>
          </p:cNvPr>
          <p:cNvSpPr/>
          <p:nvPr/>
        </p:nvSpPr>
        <p:spPr>
          <a:xfrm>
            <a:off x="3496864" y="3952920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3923C0E-ED06-27D7-FFC8-3DFB6D138C17}"/>
              </a:ext>
            </a:extLst>
          </p:cNvPr>
          <p:cNvSpPr/>
          <p:nvPr/>
        </p:nvSpPr>
        <p:spPr>
          <a:xfrm>
            <a:off x="3692912" y="7949797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50426B0-6087-6B10-3D65-0DF3E4B78D29}"/>
              </a:ext>
            </a:extLst>
          </p:cNvPr>
          <p:cNvSpPr txBox="1"/>
          <p:nvPr/>
        </p:nvSpPr>
        <p:spPr>
          <a:xfrm>
            <a:off x="3832186" y="7942418"/>
            <a:ext cx="284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Sustainable Management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40DC3C4B-FCD5-3109-C086-40CC52092EF5}"/>
              </a:ext>
            </a:extLst>
          </p:cNvPr>
          <p:cNvSpPr/>
          <p:nvPr/>
        </p:nvSpPr>
        <p:spPr>
          <a:xfrm>
            <a:off x="3510494" y="7944315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387A206A-E331-2E65-A077-DF034CD0FE8D}"/>
              </a:ext>
            </a:extLst>
          </p:cNvPr>
          <p:cNvSpPr/>
          <p:nvPr/>
        </p:nvSpPr>
        <p:spPr>
          <a:xfrm>
            <a:off x="3689463" y="1227223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C48E0C5-D5B2-D1D1-BB54-B82016CCC1EF}"/>
              </a:ext>
            </a:extLst>
          </p:cNvPr>
          <p:cNvSpPr txBox="1"/>
          <p:nvPr/>
        </p:nvSpPr>
        <p:spPr>
          <a:xfrm>
            <a:off x="3828736" y="1219844"/>
            <a:ext cx="299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Causes of Deforestation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94DD4AC-F330-DC13-1078-650382E1B1AF}"/>
              </a:ext>
            </a:extLst>
          </p:cNvPr>
          <p:cNvSpPr/>
          <p:nvPr/>
        </p:nvSpPr>
        <p:spPr>
          <a:xfrm>
            <a:off x="3507045" y="1221741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5DF9F3D-7CE5-A31F-5EFC-71D36B2D0779}"/>
              </a:ext>
            </a:extLst>
          </p:cNvPr>
          <p:cNvSpPr/>
          <p:nvPr/>
        </p:nvSpPr>
        <p:spPr>
          <a:xfrm>
            <a:off x="517882" y="6687585"/>
            <a:ext cx="2849004" cy="3597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6A35529-F071-4FBE-F5D9-CFA6FD53404E}"/>
              </a:ext>
            </a:extLst>
          </p:cNvPr>
          <p:cNvSpPr txBox="1"/>
          <p:nvPr/>
        </p:nvSpPr>
        <p:spPr>
          <a:xfrm>
            <a:off x="657156" y="6680206"/>
            <a:ext cx="284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Deforestation Rates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0195AE4C-AD24-027C-1A37-38E68983FCFA}"/>
              </a:ext>
            </a:extLst>
          </p:cNvPr>
          <p:cNvSpPr/>
          <p:nvPr/>
        </p:nvSpPr>
        <p:spPr>
          <a:xfrm>
            <a:off x="335464" y="6682103"/>
            <a:ext cx="367200" cy="3672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EB1BE6A-785B-D5B7-BE90-1E71C1C291D3}"/>
              </a:ext>
            </a:extLst>
          </p:cNvPr>
          <p:cNvPicPr>
            <a:picLocks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 flipH="1">
            <a:off x="3538737" y="1270849"/>
            <a:ext cx="269787" cy="26978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F0E215B-8F9C-850D-7AF7-2863FA206409}"/>
              </a:ext>
            </a:extLst>
          </p:cNvPr>
          <p:cNvPicPr>
            <a:picLocks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65474" y="2659334"/>
            <a:ext cx="286909" cy="286909"/>
          </a:xfrm>
          <a:prstGeom prst="rect">
            <a:avLst/>
          </a:prstGeom>
        </p:spPr>
      </p:pic>
      <p:pic>
        <p:nvPicPr>
          <p:cNvPr id="180" name="Graphic 179">
            <a:extLst>
              <a:ext uri="{FF2B5EF4-FFF2-40B4-BE49-F238E27FC236}">
                <a16:creationId xmlns:a16="http://schemas.microsoft.com/office/drawing/2014/main" id="{12672B5D-8002-2C7C-69A1-5F50499C6E58}"/>
              </a:ext>
            </a:extLst>
          </p:cNvPr>
          <p:cNvPicPr>
            <a:picLocks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96510" y="6725021"/>
            <a:ext cx="272453" cy="272453"/>
          </a:xfrm>
          <a:prstGeom prst="rect">
            <a:avLst/>
          </a:prstGeom>
        </p:spPr>
      </p:pic>
      <p:pic>
        <p:nvPicPr>
          <p:cNvPr id="181" name="Graphic 180">
            <a:extLst>
              <a:ext uri="{FF2B5EF4-FFF2-40B4-BE49-F238E27FC236}">
                <a16:creationId xmlns:a16="http://schemas.microsoft.com/office/drawing/2014/main" id="{4119D590-32D3-CA3C-5070-B96B967D0A8D}"/>
              </a:ext>
            </a:extLst>
          </p:cNvPr>
          <p:cNvPicPr>
            <a:picLocks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3563502" y="7985129"/>
            <a:ext cx="290634" cy="2906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0F1ECE3-803D-4502-B0BB-6AC4F596BE70}"/>
              </a:ext>
            </a:extLst>
          </p:cNvPr>
          <p:cNvPicPr>
            <a:picLocks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3525934" y="3981453"/>
            <a:ext cx="309059" cy="30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1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5EC60EA-E4DB-E342-9735-777F4077BDA1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1370</TotalTime>
  <Words>266</Words>
  <Application>Microsoft Macintosh PowerPoint</Application>
  <PresentationFormat>A4 Paper (210x297 mm)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Bennett</dc:creator>
  <cp:lastModifiedBy>Anthony Bennett</cp:lastModifiedBy>
  <cp:revision>12</cp:revision>
  <cp:lastPrinted>2022-07-04T17:40:42Z</cp:lastPrinted>
  <dcterms:created xsi:type="dcterms:W3CDTF">2022-07-04T13:34:43Z</dcterms:created>
  <dcterms:modified xsi:type="dcterms:W3CDTF">2022-07-07T10:10:42Z</dcterms:modified>
</cp:coreProperties>
</file>