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Masters/slideMaster1.xml" ContentType="application/vnd.openxmlformats-officedocument.presentationml.slideMaster+xml"/>
  <Override PartName="/ppt/slideLayouts/slideLayout4.xml" ContentType="application/vnd.openxmlformats-officedocument.presentationml.slideLayout+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1.xml" ContentType="application/vnd.openxmlformats-officedocument.theme+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docProps/core.xml" ContentType="application/vnd.openxmlformats-package.core-properties+xml"/>
  <Override PartName="/docProps/app.xml" ContentType="application/vnd.openxmlformats-officedocument.extended-properties+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79"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113" d="100"/>
          <a:sy n="113" d="100"/>
        </p:scale>
        <p:origin x="336"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customXml" Target="../customXml/item2.xml"/><Relationship Id="rId3" Type="http://schemas.openxmlformats.org/officeDocument/2006/relationships/presProps" Target="presProps.xml"/><Relationship Id="rId7" Type="http://schemas.openxmlformats.org/officeDocument/2006/relationships/customXml" Target="../customXml/item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 Id="rId9" Type="http://schemas.openxmlformats.org/officeDocument/2006/relationships/customXml" Target="../customXml/item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D7D4C2-7E55-5265-D6BC-94F558EAC124}"/>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9F9D5E17-38F3-D552-B5C6-284ACED6D1B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4B2A31C8-521F-DFF2-8EDE-19A4E550E14A}"/>
              </a:ext>
            </a:extLst>
          </p:cNvPr>
          <p:cNvSpPr>
            <a:spLocks noGrp="1"/>
          </p:cNvSpPr>
          <p:nvPr>
            <p:ph type="dt" sz="half" idx="10"/>
          </p:nvPr>
        </p:nvSpPr>
        <p:spPr/>
        <p:txBody>
          <a:bodyPr/>
          <a:lstStyle/>
          <a:p>
            <a:fld id="{7B285A79-6DE7-4B0D-BE52-7EFDBDABEB8B}" type="datetimeFigureOut">
              <a:rPr lang="en-GB" smtClean="0"/>
              <a:t>07/01/2025</a:t>
            </a:fld>
            <a:endParaRPr lang="en-GB"/>
          </a:p>
        </p:txBody>
      </p:sp>
      <p:sp>
        <p:nvSpPr>
          <p:cNvPr id="5" name="Footer Placeholder 4">
            <a:extLst>
              <a:ext uri="{FF2B5EF4-FFF2-40B4-BE49-F238E27FC236}">
                <a16:creationId xmlns:a16="http://schemas.microsoft.com/office/drawing/2014/main" id="{D7E6808D-BFDE-BBB4-4DEB-9F0738CDE7CC}"/>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6A442191-0CFE-B7CD-5077-AB0956E696BD}"/>
              </a:ext>
            </a:extLst>
          </p:cNvPr>
          <p:cNvSpPr>
            <a:spLocks noGrp="1"/>
          </p:cNvSpPr>
          <p:nvPr>
            <p:ph type="sldNum" sz="quarter" idx="12"/>
          </p:nvPr>
        </p:nvSpPr>
        <p:spPr/>
        <p:txBody>
          <a:bodyPr/>
          <a:lstStyle/>
          <a:p>
            <a:fld id="{1D066360-F183-42A8-9A93-0C53ECE2FB1B}" type="slidenum">
              <a:rPr lang="en-GB" smtClean="0"/>
              <a:t>‹#›</a:t>
            </a:fld>
            <a:endParaRPr lang="en-GB"/>
          </a:p>
        </p:txBody>
      </p:sp>
    </p:spTree>
    <p:extLst>
      <p:ext uri="{BB962C8B-B14F-4D97-AF65-F5344CB8AC3E}">
        <p14:creationId xmlns:p14="http://schemas.microsoft.com/office/powerpoint/2010/main" val="23785681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1268C5-F17A-B704-3C59-707B6DEC9F44}"/>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2715CD11-31CB-B06A-6AB8-A927E037951F}"/>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224B8097-AA48-221D-F4BE-FBDF2C87B7FA}"/>
              </a:ext>
            </a:extLst>
          </p:cNvPr>
          <p:cNvSpPr>
            <a:spLocks noGrp="1"/>
          </p:cNvSpPr>
          <p:nvPr>
            <p:ph type="dt" sz="half" idx="10"/>
          </p:nvPr>
        </p:nvSpPr>
        <p:spPr/>
        <p:txBody>
          <a:bodyPr/>
          <a:lstStyle/>
          <a:p>
            <a:fld id="{7B285A79-6DE7-4B0D-BE52-7EFDBDABEB8B}" type="datetimeFigureOut">
              <a:rPr lang="en-GB" smtClean="0"/>
              <a:t>07/01/2025</a:t>
            </a:fld>
            <a:endParaRPr lang="en-GB"/>
          </a:p>
        </p:txBody>
      </p:sp>
      <p:sp>
        <p:nvSpPr>
          <p:cNvPr id="5" name="Footer Placeholder 4">
            <a:extLst>
              <a:ext uri="{FF2B5EF4-FFF2-40B4-BE49-F238E27FC236}">
                <a16:creationId xmlns:a16="http://schemas.microsoft.com/office/drawing/2014/main" id="{339B619D-74D3-BFBC-D485-9E0CD90E4C0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7D955FB0-F0B2-D6BB-41F2-01CEEA8C5EEB}"/>
              </a:ext>
            </a:extLst>
          </p:cNvPr>
          <p:cNvSpPr>
            <a:spLocks noGrp="1"/>
          </p:cNvSpPr>
          <p:nvPr>
            <p:ph type="sldNum" sz="quarter" idx="12"/>
          </p:nvPr>
        </p:nvSpPr>
        <p:spPr/>
        <p:txBody>
          <a:bodyPr/>
          <a:lstStyle/>
          <a:p>
            <a:fld id="{1D066360-F183-42A8-9A93-0C53ECE2FB1B}" type="slidenum">
              <a:rPr lang="en-GB" smtClean="0"/>
              <a:t>‹#›</a:t>
            </a:fld>
            <a:endParaRPr lang="en-GB"/>
          </a:p>
        </p:txBody>
      </p:sp>
    </p:spTree>
    <p:extLst>
      <p:ext uri="{BB962C8B-B14F-4D97-AF65-F5344CB8AC3E}">
        <p14:creationId xmlns:p14="http://schemas.microsoft.com/office/powerpoint/2010/main" val="16235484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A164437-14F8-77B3-8608-C83DF07435E9}"/>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C3BB5919-B0BF-50E9-20F6-0776329FB214}"/>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D2A940BF-8B43-08BA-5F40-6CEE7735AA6E}"/>
              </a:ext>
            </a:extLst>
          </p:cNvPr>
          <p:cNvSpPr>
            <a:spLocks noGrp="1"/>
          </p:cNvSpPr>
          <p:nvPr>
            <p:ph type="dt" sz="half" idx="10"/>
          </p:nvPr>
        </p:nvSpPr>
        <p:spPr/>
        <p:txBody>
          <a:bodyPr/>
          <a:lstStyle/>
          <a:p>
            <a:fld id="{7B285A79-6DE7-4B0D-BE52-7EFDBDABEB8B}" type="datetimeFigureOut">
              <a:rPr lang="en-GB" smtClean="0"/>
              <a:t>07/01/2025</a:t>
            </a:fld>
            <a:endParaRPr lang="en-GB"/>
          </a:p>
        </p:txBody>
      </p:sp>
      <p:sp>
        <p:nvSpPr>
          <p:cNvPr id="5" name="Footer Placeholder 4">
            <a:extLst>
              <a:ext uri="{FF2B5EF4-FFF2-40B4-BE49-F238E27FC236}">
                <a16:creationId xmlns:a16="http://schemas.microsoft.com/office/drawing/2014/main" id="{0391F5A0-8D4F-35E4-0185-1DB000A607C5}"/>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83CDAA3B-7D90-42F6-5B5F-158EEED3F0E5}"/>
              </a:ext>
            </a:extLst>
          </p:cNvPr>
          <p:cNvSpPr>
            <a:spLocks noGrp="1"/>
          </p:cNvSpPr>
          <p:nvPr>
            <p:ph type="sldNum" sz="quarter" idx="12"/>
          </p:nvPr>
        </p:nvSpPr>
        <p:spPr/>
        <p:txBody>
          <a:bodyPr/>
          <a:lstStyle/>
          <a:p>
            <a:fld id="{1D066360-F183-42A8-9A93-0C53ECE2FB1B}" type="slidenum">
              <a:rPr lang="en-GB" smtClean="0"/>
              <a:t>‹#›</a:t>
            </a:fld>
            <a:endParaRPr lang="en-GB"/>
          </a:p>
        </p:txBody>
      </p:sp>
    </p:spTree>
    <p:extLst>
      <p:ext uri="{BB962C8B-B14F-4D97-AF65-F5344CB8AC3E}">
        <p14:creationId xmlns:p14="http://schemas.microsoft.com/office/powerpoint/2010/main" val="42847779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D69918-CBC3-6DFF-5342-8B6B173A6666}"/>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F570D8C9-48A8-448C-9DDE-98B659814B75}"/>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4014F4E6-C976-DC7B-49DE-00AC2318B0C6}"/>
              </a:ext>
            </a:extLst>
          </p:cNvPr>
          <p:cNvSpPr>
            <a:spLocks noGrp="1"/>
          </p:cNvSpPr>
          <p:nvPr>
            <p:ph type="dt" sz="half" idx="10"/>
          </p:nvPr>
        </p:nvSpPr>
        <p:spPr/>
        <p:txBody>
          <a:bodyPr/>
          <a:lstStyle/>
          <a:p>
            <a:fld id="{7B285A79-6DE7-4B0D-BE52-7EFDBDABEB8B}" type="datetimeFigureOut">
              <a:rPr lang="en-GB" smtClean="0"/>
              <a:t>07/01/2025</a:t>
            </a:fld>
            <a:endParaRPr lang="en-GB"/>
          </a:p>
        </p:txBody>
      </p:sp>
      <p:sp>
        <p:nvSpPr>
          <p:cNvPr id="5" name="Footer Placeholder 4">
            <a:extLst>
              <a:ext uri="{FF2B5EF4-FFF2-40B4-BE49-F238E27FC236}">
                <a16:creationId xmlns:a16="http://schemas.microsoft.com/office/drawing/2014/main" id="{6C2D5826-FD9E-3BBF-6986-60C5AE239859}"/>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1489F17-A37D-01EF-CA73-774452946441}"/>
              </a:ext>
            </a:extLst>
          </p:cNvPr>
          <p:cNvSpPr>
            <a:spLocks noGrp="1"/>
          </p:cNvSpPr>
          <p:nvPr>
            <p:ph type="sldNum" sz="quarter" idx="12"/>
          </p:nvPr>
        </p:nvSpPr>
        <p:spPr/>
        <p:txBody>
          <a:bodyPr/>
          <a:lstStyle/>
          <a:p>
            <a:fld id="{1D066360-F183-42A8-9A93-0C53ECE2FB1B}" type="slidenum">
              <a:rPr lang="en-GB" smtClean="0"/>
              <a:t>‹#›</a:t>
            </a:fld>
            <a:endParaRPr lang="en-GB"/>
          </a:p>
        </p:txBody>
      </p:sp>
    </p:spTree>
    <p:extLst>
      <p:ext uri="{BB962C8B-B14F-4D97-AF65-F5344CB8AC3E}">
        <p14:creationId xmlns:p14="http://schemas.microsoft.com/office/powerpoint/2010/main" val="3834429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EC0D79-D81C-156F-427D-FB02721006C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8F60EFBB-E768-F7C0-C945-9DEE0CFCD0D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17C107B5-709B-D06B-3988-01172CA3CE13}"/>
              </a:ext>
            </a:extLst>
          </p:cNvPr>
          <p:cNvSpPr>
            <a:spLocks noGrp="1"/>
          </p:cNvSpPr>
          <p:nvPr>
            <p:ph type="dt" sz="half" idx="10"/>
          </p:nvPr>
        </p:nvSpPr>
        <p:spPr/>
        <p:txBody>
          <a:bodyPr/>
          <a:lstStyle/>
          <a:p>
            <a:fld id="{7B285A79-6DE7-4B0D-BE52-7EFDBDABEB8B}" type="datetimeFigureOut">
              <a:rPr lang="en-GB" smtClean="0"/>
              <a:t>07/01/2025</a:t>
            </a:fld>
            <a:endParaRPr lang="en-GB"/>
          </a:p>
        </p:txBody>
      </p:sp>
      <p:sp>
        <p:nvSpPr>
          <p:cNvPr id="5" name="Footer Placeholder 4">
            <a:extLst>
              <a:ext uri="{FF2B5EF4-FFF2-40B4-BE49-F238E27FC236}">
                <a16:creationId xmlns:a16="http://schemas.microsoft.com/office/drawing/2014/main" id="{1371F533-5A6F-3AFA-1A94-A5BFF747A5F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6E704519-7D37-574A-4CE8-3AB5F03FFB84}"/>
              </a:ext>
            </a:extLst>
          </p:cNvPr>
          <p:cNvSpPr>
            <a:spLocks noGrp="1"/>
          </p:cNvSpPr>
          <p:nvPr>
            <p:ph type="sldNum" sz="quarter" idx="12"/>
          </p:nvPr>
        </p:nvSpPr>
        <p:spPr/>
        <p:txBody>
          <a:bodyPr/>
          <a:lstStyle/>
          <a:p>
            <a:fld id="{1D066360-F183-42A8-9A93-0C53ECE2FB1B}" type="slidenum">
              <a:rPr lang="en-GB" smtClean="0"/>
              <a:t>‹#›</a:t>
            </a:fld>
            <a:endParaRPr lang="en-GB"/>
          </a:p>
        </p:txBody>
      </p:sp>
    </p:spTree>
    <p:extLst>
      <p:ext uri="{BB962C8B-B14F-4D97-AF65-F5344CB8AC3E}">
        <p14:creationId xmlns:p14="http://schemas.microsoft.com/office/powerpoint/2010/main" val="37593785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92CAB6-1A48-D1F5-B90A-1B5C4BF82C75}"/>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B89A6B47-B052-47BC-7958-7B55DA3A1A04}"/>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1A8BF3DF-7D4A-1BDC-244B-C42353A894C5}"/>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CC033BD4-7E14-0DAE-EA1A-D57014260F5E}"/>
              </a:ext>
            </a:extLst>
          </p:cNvPr>
          <p:cNvSpPr>
            <a:spLocks noGrp="1"/>
          </p:cNvSpPr>
          <p:nvPr>
            <p:ph type="dt" sz="half" idx="10"/>
          </p:nvPr>
        </p:nvSpPr>
        <p:spPr/>
        <p:txBody>
          <a:bodyPr/>
          <a:lstStyle/>
          <a:p>
            <a:fld id="{7B285A79-6DE7-4B0D-BE52-7EFDBDABEB8B}" type="datetimeFigureOut">
              <a:rPr lang="en-GB" smtClean="0"/>
              <a:t>07/01/2025</a:t>
            </a:fld>
            <a:endParaRPr lang="en-GB"/>
          </a:p>
        </p:txBody>
      </p:sp>
      <p:sp>
        <p:nvSpPr>
          <p:cNvPr id="6" name="Footer Placeholder 5">
            <a:extLst>
              <a:ext uri="{FF2B5EF4-FFF2-40B4-BE49-F238E27FC236}">
                <a16:creationId xmlns:a16="http://schemas.microsoft.com/office/drawing/2014/main" id="{11C926E2-0D8F-53A7-9CAD-A2DB7D1FE113}"/>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49BA008F-340F-0FAA-6BA8-DCB755A5C70E}"/>
              </a:ext>
            </a:extLst>
          </p:cNvPr>
          <p:cNvSpPr>
            <a:spLocks noGrp="1"/>
          </p:cNvSpPr>
          <p:nvPr>
            <p:ph type="sldNum" sz="quarter" idx="12"/>
          </p:nvPr>
        </p:nvSpPr>
        <p:spPr/>
        <p:txBody>
          <a:bodyPr/>
          <a:lstStyle/>
          <a:p>
            <a:fld id="{1D066360-F183-42A8-9A93-0C53ECE2FB1B}" type="slidenum">
              <a:rPr lang="en-GB" smtClean="0"/>
              <a:t>‹#›</a:t>
            </a:fld>
            <a:endParaRPr lang="en-GB"/>
          </a:p>
        </p:txBody>
      </p:sp>
    </p:spTree>
    <p:extLst>
      <p:ext uri="{BB962C8B-B14F-4D97-AF65-F5344CB8AC3E}">
        <p14:creationId xmlns:p14="http://schemas.microsoft.com/office/powerpoint/2010/main" val="39996278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15476F-5084-C104-308E-E6F4F90C5A16}"/>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C1AEDCB5-133A-9A0F-16AE-80F4D0391BB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AE268A26-A222-097F-A128-DF0C57B925BD}"/>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1802CF8E-6FCC-BFD7-C391-44EA6533294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5B36AA80-1897-871B-FBFD-DF25358C2023}"/>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A2506CCC-28E6-7136-FF0B-49A71C545E6E}"/>
              </a:ext>
            </a:extLst>
          </p:cNvPr>
          <p:cNvSpPr>
            <a:spLocks noGrp="1"/>
          </p:cNvSpPr>
          <p:nvPr>
            <p:ph type="dt" sz="half" idx="10"/>
          </p:nvPr>
        </p:nvSpPr>
        <p:spPr/>
        <p:txBody>
          <a:bodyPr/>
          <a:lstStyle/>
          <a:p>
            <a:fld id="{7B285A79-6DE7-4B0D-BE52-7EFDBDABEB8B}" type="datetimeFigureOut">
              <a:rPr lang="en-GB" smtClean="0"/>
              <a:t>07/01/2025</a:t>
            </a:fld>
            <a:endParaRPr lang="en-GB"/>
          </a:p>
        </p:txBody>
      </p:sp>
      <p:sp>
        <p:nvSpPr>
          <p:cNvPr id="8" name="Footer Placeholder 7">
            <a:extLst>
              <a:ext uri="{FF2B5EF4-FFF2-40B4-BE49-F238E27FC236}">
                <a16:creationId xmlns:a16="http://schemas.microsoft.com/office/drawing/2014/main" id="{4EC77325-CF20-2D0D-12BB-23EA68833684}"/>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89302D0D-E261-1CC9-07AB-13EFFF38D57C}"/>
              </a:ext>
            </a:extLst>
          </p:cNvPr>
          <p:cNvSpPr>
            <a:spLocks noGrp="1"/>
          </p:cNvSpPr>
          <p:nvPr>
            <p:ph type="sldNum" sz="quarter" idx="12"/>
          </p:nvPr>
        </p:nvSpPr>
        <p:spPr/>
        <p:txBody>
          <a:bodyPr/>
          <a:lstStyle/>
          <a:p>
            <a:fld id="{1D066360-F183-42A8-9A93-0C53ECE2FB1B}" type="slidenum">
              <a:rPr lang="en-GB" smtClean="0"/>
              <a:t>‹#›</a:t>
            </a:fld>
            <a:endParaRPr lang="en-GB"/>
          </a:p>
        </p:txBody>
      </p:sp>
    </p:spTree>
    <p:extLst>
      <p:ext uri="{BB962C8B-B14F-4D97-AF65-F5344CB8AC3E}">
        <p14:creationId xmlns:p14="http://schemas.microsoft.com/office/powerpoint/2010/main" val="10217157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45C6F9-9234-7DA0-E237-6F64006850B8}"/>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3B93C75B-F7A5-4C09-91F0-D026732D7180}"/>
              </a:ext>
            </a:extLst>
          </p:cNvPr>
          <p:cNvSpPr>
            <a:spLocks noGrp="1"/>
          </p:cNvSpPr>
          <p:nvPr>
            <p:ph type="dt" sz="half" idx="10"/>
          </p:nvPr>
        </p:nvSpPr>
        <p:spPr/>
        <p:txBody>
          <a:bodyPr/>
          <a:lstStyle/>
          <a:p>
            <a:fld id="{7B285A79-6DE7-4B0D-BE52-7EFDBDABEB8B}" type="datetimeFigureOut">
              <a:rPr lang="en-GB" smtClean="0"/>
              <a:t>07/01/2025</a:t>
            </a:fld>
            <a:endParaRPr lang="en-GB"/>
          </a:p>
        </p:txBody>
      </p:sp>
      <p:sp>
        <p:nvSpPr>
          <p:cNvPr id="4" name="Footer Placeholder 3">
            <a:extLst>
              <a:ext uri="{FF2B5EF4-FFF2-40B4-BE49-F238E27FC236}">
                <a16:creationId xmlns:a16="http://schemas.microsoft.com/office/drawing/2014/main" id="{6ACDD0DA-0E39-0984-4B59-4E397A39726C}"/>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E9587564-D207-B692-5B88-DECD7CE1DD27}"/>
              </a:ext>
            </a:extLst>
          </p:cNvPr>
          <p:cNvSpPr>
            <a:spLocks noGrp="1"/>
          </p:cNvSpPr>
          <p:nvPr>
            <p:ph type="sldNum" sz="quarter" idx="12"/>
          </p:nvPr>
        </p:nvSpPr>
        <p:spPr/>
        <p:txBody>
          <a:bodyPr/>
          <a:lstStyle/>
          <a:p>
            <a:fld id="{1D066360-F183-42A8-9A93-0C53ECE2FB1B}" type="slidenum">
              <a:rPr lang="en-GB" smtClean="0"/>
              <a:t>‹#›</a:t>
            </a:fld>
            <a:endParaRPr lang="en-GB"/>
          </a:p>
        </p:txBody>
      </p:sp>
    </p:spTree>
    <p:extLst>
      <p:ext uri="{BB962C8B-B14F-4D97-AF65-F5344CB8AC3E}">
        <p14:creationId xmlns:p14="http://schemas.microsoft.com/office/powerpoint/2010/main" val="41289857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995FEDB-AE50-815F-9D8A-F1A06305240A}"/>
              </a:ext>
            </a:extLst>
          </p:cNvPr>
          <p:cNvSpPr>
            <a:spLocks noGrp="1"/>
          </p:cNvSpPr>
          <p:nvPr>
            <p:ph type="dt" sz="half" idx="10"/>
          </p:nvPr>
        </p:nvSpPr>
        <p:spPr/>
        <p:txBody>
          <a:bodyPr/>
          <a:lstStyle/>
          <a:p>
            <a:fld id="{7B285A79-6DE7-4B0D-BE52-7EFDBDABEB8B}" type="datetimeFigureOut">
              <a:rPr lang="en-GB" smtClean="0"/>
              <a:t>07/01/2025</a:t>
            </a:fld>
            <a:endParaRPr lang="en-GB"/>
          </a:p>
        </p:txBody>
      </p:sp>
      <p:sp>
        <p:nvSpPr>
          <p:cNvPr id="3" name="Footer Placeholder 2">
            <a:extLst>
              <a:ext uri="{FF2B5EF4-FFF2-40B4-BE49-F238E27FC236}">
                <a16:creationId xmlns:a16="http://schemas.microsoft.com/office/drawing/2014/main" id="{57916FC5-D2A8-369A-F86B-7F5D835C5829}"/>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525F2638-8E69-669A-D61C-8BD9E3F9099A}"/>
              </a:ext>
            </a:extLst>
          </p:cNvPr>
          <p:cNvSpPr>
            <a:spLocks noGrp="1"/>
          </p:cNvSpPr>
          <p:nvPr>
            <p:ph type="sldNum" sz="quarter" idx="12"/>
          </p:nvPr>
        </p:nvSpPr>
        <p:spPr/>
        <p:txBody>
          <a:bodyPr/>
          <a:lstStyle/>
          <a:p>
            <a:fld id="{1D066360-F183-42A8-9A93-0C53ECE2FB1B}" type="slidenum">
              <a:rPr lang="en-GB" smtClean="0"/>
              <a:t>‹#›</a:t>
            </a:fld>
            <a:endParaRPr lang="en-GB"/>
          </a:p>
        </p:txBody>
      </p:sp>
    </p:spTree>
    <p:extLst>
      <p:ext uri="{BB962C8B-B14F-4D97-AF65-F5344CB8AC3E}">
        <p14:creationId xmlns:p14="http://schemas.microsoft.com/office/powerpoint/2010/main" val="24910015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6C8435-13F9-1E6D-4F7C-AAF0BF82F0C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FC38FB9A-2842-7CDF-0972-1E66DF75C23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34D60A3C-B4F1-9B8A-1C56-3851A172E3C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FB2FD4E-7436-C0FE-E137-244D0AE4B889}"/>
              </a:ext>
            </a:extLst>
          </p:cNvPr>
          <p:cNvSpPr>
            <a:spLocks noGrp="1"/>
          </p:cNvSpPr>
          <p:nvPr>
            <p:ph type="dt" sz="half" idx="10"/>
          </p:nvPr>
        </p:nvSpPr>
        <p:spPr/>
        <p:txBody>
          <a:bodyPr/>
          <a:lstStyle/>
          <a:p>
            <a:fld id="{7B285A79-6DE7-4B0D-BE52-7EFDBDABEB8B}" type="datetimeFigureOut">
              <a:rPr lang="en-GB" smtClean="0"/>
              <a:t>07/01/2025</a:t>
            </a:fld>
            <a:endParaRPr lang="en-GB"/>
          </a:p>
        </p:txBody>
      </p:sp>
      <p:sp>
        <p:nvSpPr>
          <p:cNvPr id="6" name="Footer Placeholder 5">
            <a:extLst>
              <a:ext uri="{FF2B5EF4-FFF2-40B4-BE49-F238E27FC236}">
                <a16:creationId xmlns:a16="http://schemas.microsoft.com/office/drawing/2014/main" id="{3D2CC519-A03F-9E2F-964C-2BC7C7FF1F74}"/>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477A4733-A536-80B5-AE75-6A15AF691130}"/>
              </a:ext>
            </a:extLst>
          </p:cNvPr>
          <p:cNvSpPr>
            <a:spLocks noGrp="1"/>
          </p:cNvSpPr>
          <p:nvPr>
            <p:ph type="sldNum" sz="quarter" idx="12"/>
          </p:nvPr>
        </p:nvSpPr>
        <p:spPr/>
        <p:txBody>
          <a:bodyPr/>
          <a:lstStyle/>
          <a:p>
            <a:fld id="{1D066360-F183-42A8-9A93-0C53ECE2FB1B}" type="slidenum">
              <a:rPr lang="en-GB" smtClean="0"/>
              <a:t>‹#›</a:t>
            </a:fld>
            <a:endParaRPr lang="en-GB"/>
          </a:p>
        </p:txBody>
      </p:sp>
    </p:spTree>
    <p:extLst>
      <p:ext uri="{BB962C8B-B14F-4D97-AF65-F5344CB8AC3E}">
        <p14:creationId xmlns:p14="http://schemas.microsoft.com/office/powerpoint/2010/main" val="33646127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C8A26B-F6BC-6725-CB25-FC590406349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4326E2AE-7787-100F-9905-97C66FC992A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EEF89972-4FB9-02B1-4DC3-7E162F320D2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F81768A-3551-8366-D873-B3BFC5896DC7}"/>
              </a:ext>
            </a:extLst>
          </p:cNvPr>
          <p:cNvSpPr>
            <a:spLocks noGrp="1"/>
          </p:cNvSpPr>
          <p:nvPr>
            <p:ph type="dt" sz="half" idx="10"/>
          </p:nvPr>
        </p:nvSpPr>
        <p:spPr/>
        <p:txBody>
          <a:bodyPr/>
          <a:lstStyle/>
          <a:p>
            <a:fld id="{7B285A79-6DE7-4B0D-BE52-7EFDBDABEB8B}" type="datetimeFigureOut">
              <a:rPr lang="en-GB" smtClean="0"/>
              <a:t>07/01/2025</a:t>
            </a:fld>
            <a:endParaRPr lang="en-GB"/>
          </a:p>
        </p:txBody>
      </p:sp>
      <p:sp>
        <p:nvSpPr>
          <p:cNvPr id="6" name="Footer Placeholder 5">
            <a:extLst>
              <a:ext uri="{FF2B5EF4-FFF2-40B4-BE49-F238E27FC236}">
                <a16:creationId xmlns:a16="http://schemas.microsoft.com/office/drawing/2014/main" id="{21FE5D20-72B6-F9EF-1A09-78A14FD425F8}"/>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1B051FAB-4FCF-A5CD-3D89-F679C02ADC84}"/>
              </a:ext>
            </a:extLst>
          </p:cNvPr>
          <p:cNvSpPr>
            <a:spLocks noGrp="1"/>
          </p:cNvSpPr>
          <p:nvPr>
            <p:ph type="sldNum" sz="quarter" idx="12"/>
          </p:nvPr>
        </p:nvSpPr>
        <p:spPr/>
        <p:txBody>
          <a:bodyPr/>
          <a:lstStyle/>
          <a:p>
            <a:fld id="{1D066360-F183-42A8-9A93-0C53ECE2FB1B}" type="slidenum">
              <a:rPr lang="en-GB" smtClean="0"/>
              <a:t>‹#›</a:t>
            </a:fld>
            <a:endParaRPr lang="en-GB"/>
          </a:p>
        </p:txBody>
      </p:sp>
    </p:spTree>
    <p:extLst>
      <p:ext uri="{BB962C8B-B14F-4D97-AF65-F5344CB8AC3E}">
        <p14:creationId xmlns:p14="http://schemas.microsoft.com/office/powerpoint/2010/main" val="12041121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A2F7793-9BF0-380B-4938-D0ABA5AD960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32914ED1-A2DE-8829-04EB-0EE500BD39A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B7F0B3B6-B55C-ADE2-300C-B261C6730C6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B285A79-6DE7-4B0D-BE52-7EFDBDABEB8B}" type="datetimeFigureOut">
              <a:rPr lang="en-GB" smtClean="0"/>
              <a:t>07/01/2025</a:t>
            </a:fld>
            <a:endParaRPr lang="en-GB"/>
          </a:p>
        </p:txBody>
      </p:sp>
      <p:sp>
        <p:nvSpPr>
          <p:cNvPr id="5" name="Footer Placeholder 4">
            <a:extLst>
              <a:ext uri="{FF2B5EF4-FFF2-40B4-BE49-F238E27FC236}">
                <a16:creationId xmlns:a16="http://schemas.microsoft.com/office/drawing/2014/main" id="{E686982F-3554-DE7E-9F66-07A33B46453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53E174FE-173E-48CF-389E-727530BA9C2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D066360-F183-42A8-9A93-0C53ECE2FB1B}" type="slidenum">
              <a:rPr lang="en-GB" smtClean="0"/>
              <a:t>‹#›</a:t>
            </a:fld>
            <a:endParaRPr lang="en-GB"/>
          </a:p>
        </p:txBody>
      </p:sp>
    </p:spTree>
    <p:extLst>
      <p:ext uri="{BB962C8B-B14F-4D97-AF65-F5344CB8AC3E}">
        <p14:creationId xmlns:p14="http://schemas.microsoft.com/office/powerpoint/2010/main" val="340147144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4.jpeg"/><Relationship Id="rId4" Type="http://schemas.openxmlformats.org/officeDocument/2006/relationships/image" Target="../media/image3.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Rectangle 14">
            <a:extLst>
              <a:ext uri="{FF2B5EF4-FFF2-40B4-BE49-F238E27FC236}">
                <a16:creationId xmlns:a16="http://schemas.microsoft.com/office/drawing/2014/main" id="{FA42D84B-112F-41B3-8E03-4F3185FBFD8A}"/>
              </a:ext>
            </a:extLst>
          </p:cNvPr>
          <p:cNvSpPr/>
          <p:nvPr/>
        </p:nvSpPr>
        <p:spPr>
          <a:xfrm>
            <a:off x="5760452" y="2362863"/>
            <a:ext cx="3586377" cy="1477328"/>
          </a:xfrm>
          <a:prstGeom prst="rect">
            <a:avLst/>
          </a:prstGeom>
        </p:spPr>
        <p:style>
          <a:lnRef idx="2">
            <a:schemeClr val="dk1"/>
          </a:lnRef>
          <a:fillRef idx="1">
            <a:schemeClr val="lt1"/>
          </a:fillRef>
          <a:effectRef idx="0">
            <a:schemeClr val="dk1"/>
          </a:effectRef>
          <a:fontRef idx="minor">
            <a:schemeClr val="dk1"/>
          </a:fontRef>
        </p:style>
        <p:txBody>
          <a:bodyPr wrap="square">
            <a:spAutoFit/>
          </a:bodyPr>
          <a:lstStyle/>
          <a:p>
            <a:pPr lvl="0">
              <a:defRPr/>
            </a:pPr>
            <a:r>
              <a:rPr lang="en-GB" sz="1000" dirty="0">
                <a:latin typeface="Abadi" panose="020B0604020104020204" pitchFamily="34" charset="0"/>
              </a:rPr>
              <a:t>11.Charity</a:t>
            </a:r>
          </a:p>
          <a:p>
            <a:r>
              <a:rPr lang="en-GB" sz="1000" b="1" dirty="0">
                <a:latin typeface="Abadi" panose="020B0604020104020204" pitchFamily="34" charset="0"/>
              </a:rPr>
              <a:t>CAFOD </a:t>
            </a:r>
            <a:r>
              <a:rPr lang="en-GB" sz="1000" dirty="0">
                <a:latin typeface="Abadi" panose="020B0604020104020204" pitchFamily="34" charset="0"/>
              </a:rPr>
              <a:t>– Catholic Agency for Overseas Development – A religious charity which focuses on short and long term aid.</a:t>
            </a:r>
          </a:p>
          <a:p>
            <a:r>
              <a:rPr lang="en-GB" sz="1000" b="1" dirty="0">
                <a:latin typeface="Abadi" panose="020B0604020104020204" pitchFamily="34" charset="0"/>
              </a:rPr>
              <a:t>Tearfund – </a:t>
            </a:r>
            <a:r>
              <a:rPr lang="en-GB" sz="1000" dirty="0">
                <a:latin typeface="Abadi" panose="020B0604020104020204" pitchFamily="34" charset="0"/>
              </a:rPr>
              <a:t>Water for developing countries. An emphasis on long term aid to help improve living conditions.</a:t>
            </a:r>
            <a:endParaRPr lang="en-GB" sz="1000" b="1" dirty="0">
              <a:latin typeface="Abadi" panose="020B0604020104020204" pitchFamily="34" charset="0"/>
            </a:endParaRPr>
          </a:p>
          <a:p>
            <a:r>
              <a:rPr lang="en-GB" sz="1000" b="1" dirty="0">
                <a:latin typeface="Abadi" panose="020B0604020104020204" pitchFamily="34" charset="0"/>
              </a:rPr>
              <a:t>Christian Aid – </a:t>
            </a:r>
            <a:r>
              <a:rPr lang="en-GB" sz="1000" dirty="0">
                <a:latin typeface="Abadi" panose="020B0604020104020204" pitchFamily="34" charset="0"/>
              </a:rPr>
              <a:t>Short term aid following disasters providing food, shelter, medical assistance. </a:t>
            </a:r>
          </a:p>
          <a:p>
            <a:pPr lvl="0" algn="ctr">
              <a:defRPr/>
            </a:pPr>
            <a:r>
              <a:rPr lang="en-GB" sz="1000" dirty="0">
                <a:latin typeface="Abadi" panose="020B0604020104020204" pitchFamily="34" charset="0"/>
              </a:rPr>
              <a:t>“When I was hungry you gave me something to eat. When I was thirsty something to drink.”</a:t>
            </a:r>
          </a:p>
        </p:txBody>
      </p:sp>
      <p:sp>
        <p:nvSpPr>
          <p:cNvPr id="13" name="Rectangle 12">
            <a:extLst>
              <a:ext uri="{FF2B5EF4-FFF2-40B4-BE49-F238E27FC236}">
                <a16:creationId xmlns:a16="http://schemas.microsoft.com/office/drawing/2014/main" id="{ADFA7D6C-5853-406B-93E6-7A8BFD2222BF}"/>
              </a:ext>
            </a:extLst>
          </p:cNvPr>
          <p:cNvSpPr/>
          <p:nvPr/>
        </p:nvSpPr>
        <p:spPr>
          <a:xfrm>
            <a:off x="5742377" y="3786213"/>
            <a:ext cx="6448440" cy="1169551"/>
          </a:xfrm>
          <a:prstGeom prst="rect">
            <a:avLst/>
          </a:prstGeom>
        </p:spPr>
        <p:style>
          <a:lnRef idx="2">
            <a:schemeClr val="dk1"/>
          </a:lnRef>
          <a:fillRef idx="1">
            <a:schemeClr val="lt1"/>
          </a:fillRef>
          <a:effectRef idx="0">
            <a:schemeClr val="dk1"/>
          </a:effectRef>
          <a:fontRef idx="minor">
            <a:schemeClr val="dk1"/>
          </a:fontRef>
        </p:style>
        <p:txBody>
          <a:bodyPr wrap="square">
            <a:spAutoFit/>
          </a:bodyPr>
          <a:lstStyle/>
          <a:p>
            <a:r>
              <a:rPr lang="en-US" sz="1000" dirty="0">
                <a:latin typeface="Abadi" panose="020B0604020104020204" pitchFamily="34" charset="0"/>
              </a:rPr>
              <a:t>9. Reconciliation</a:t>
            </a:r>
          </a:p>
          <a:p>
            <a:r>
              <a:rPr lang="en-US" sz="1000" dirty="0">
                <a:latin typeface="Abadi" panose="020B0604020104020204" pitchFamily="34" charset="0"/>
              </a:rPr>
              <a:t>Reconciliation means to come to peace and harmony after a conflict.  As Jesus is the prince of peace he would want us to forgive others for their sins, as they are forgiven by God.</a:t>
            </a:r>
          </a:p>
          <a:p>
            <a:r>
              <a:rPr lang="en-US" sz="1000" dirty="0" err="1">
                <a:latin typeface="Abadi" panose="020B0604020104020204" pitchFamily="34" charset="0"/>
              </a:rPr>
              <a:t>Corrymeela</a:t>
            </a:r>
            <a:r>
              <a:rPr lang="en-US" sz="1000" dirty="0">
                <a:latin typeface="Abadi" panose="020B0604020104020204" pitchFamily="34" charset="0"/>
              </a:rPr>
              <a:t>: An organization which works to promote peace and pacifism across the world. They go into places of conflict, </a:t>
            </a:r>
            <a:r>
              <a:rPr lang="en-US" sz="1000" dirty="0" err="1">
                <a:latin typeface="Abadi" panose="020B0604020104020204" pitchFamily="34" charset="0"/>
              </a:rPr>
              <a:t>e.g</a:t>
            </a:r>
            <a:r>
              <a:rPr lang="en-US" sz="1000" dirty="0">
                <a:latin typeface="Abadi" panose="020B0604020104020204" pitchFamily="34" charset="0"/>
              </a:rPr>
              <a:t> Northern Ireland, and provide safe spaces to promote peace.</a:t>
            </a:r>
          </a:p>
          <a:p>
            <a:r>
              <a:rPr lang="en-US" sz="1000" dirty="0">
                <a:latin typeface="Abadi" panose="020B0604020104020204" pitchFamily="34" charset="0"/>
              </a:rPr>
              <a:t>Quakers also aim to do this by protesting against violence and wars. For example, they were very vocal surrounding the wars in Afghanistan and are inspired by the teaching, ‘blessed are </a:t>
            </a:r>
            <a:r>
              <a:rPr lang="en-US" sz="1000">
                <a:latin typeface="Abadi" panose="020B0604020104020204" pitchFamily="34" charset="0"/>
              </a:rPr>
              <a:t>the peacemakers.’</a:t>
            </a:r>
            <a:endParaRPr lang="en-US" sz="1000" dirty="0">
              <a:latin typeface="Abadi" panose="020B0604020104020204" pitchFamily="34" charset="0"/>
            </a:endParaRPr>
          </a:p>
        </p:txBody>
      </p:sp>
      <p:sp>
        <p:nvSpPr>
          <p:cNvPr id="4" name="Rectangle 3">
            <a:extLst>
              <a:ext uri="{FF2B5EF4-FFF2-40B4-BE49-F238E27FC236}">
                <a16:creationId xmlns:a16="http://schemas.microsoft.com/office/drawing/2014/main" id="{12D3AB09-1359-4B18-B8FF-F3F83CC19F39}"/>
              </a:ext>
            </a:extLst>
          </p:cNvPr>
          <p:cNvSpPr/>
          <p:nvPr/>
        </p:nvSpPr>
        <p:spPr>
          <a:xfrm>
            <a:off x="-1" y="865781"/>
            <a:ext cx="3168315" cy="1785104"/>
          </a:xfrm>
          <a:prstGeom prst="rect">
            <a:avLst/>
          </a:prstGeom>
        </p:spPr>
        <p:style>
          <a:lnRef idx="2">
            <a:schemeClr val="dk1"/>
          </a:lnRef>
          <a:fillRef idx="1">
            <a:schemeClr val="lt1"/>
          </a:fillRef>
          <a:effectRef idx="0">
            <a:schemeClr val="dk1"/>
          </a:effectRef>
          <a:fontRef idx="minor">
            <a:schemeClr val="dk1"/>
          </a:fontRef>
        </p:style>
        <p:txBody>
          <a:bodyPr wrap="square">
            <a:spAutoFit/>
          </a:bodyPr>
          <a:lstStyle/>
          <a:p>
            <a:r>
              <a:rPr lang="en-GB" sz="1000" u="sng" dirty="0"/>
              <a:t>1. Worship</a:t>
            </a:r>
            <a:endParaRPr lang="en-GB" sz="1000" b="1" u="sng" dirty="0"/>
          </a:p>
          <a:p>
            <a:r>
              <a:rPr lang="en-GB" sz="1000" dirty="0"/>
              <a:t>Liturgical </a:t>
            </a:r>
            <a:r>
              <a:rPr lang="en-GB" sz="1000" i="1" dirty="0"/>
              <a:t>–  Follows a set routine e.g. RC</a:t>
            </a:r>
          </a:p>
          <a:p>
            <a:r>
              <a:rPr lang="en-GB" sz="1000" dirty="0"/>
              <a:t>Non-liturgical  </a:t>
            </a:r>
            <a:r>
              <a:rPr lang="en-GB" sz="1000" i="1" dirty="0"/>
              <a:t>- Does not follow a set routine</a:t>
            </a:r>
            <a:endParaRPr lang="en-GB" sz="1000" dirty="0"/>
          </a:p>
          <a:p>
            <a:r>
              <a:rPr lang="en-GB" sz="1000" dirty="0"/>
              <a:t>Informal – Can be anywhere following any pattern</a:t>
            </a:r>
          </a:p>
          <a:p>
            <a:r>
              <a:rPr lang="en-GB" sz="1000" dirty="0"/>
              <a:t>Private – worshipping alone</a:t>
            </a:r>
          </a:p>
          <a:p>
            <a:r>
              <a:rPr lang="en-GB" sz="1000" dirty="0"/>
              <a:t>Prayer – Communicating with God</a:t>
            </a:r>
          </a:p>
          <a:p>
            <a:r>
              <a:rPr lang="en-GB" sz="1000" b="1" dirty="0"/>
              <a:t>Why is worship important?</a:t>
            </a:r>
          </a:p>
          <a:p>
            <a:pPr marL="171450" indent="-171450">
              <a:buFont typeface="Arial" panose="020B0604020202020204" pitchFamily="34" charset="0"/>
              <a:buChar char="•"/>
            </a:pPr>
            <a:r>
              <a:rPr lang="en-GB" sz="1000" dirty="0"/>
              <a:t>It brings a sense of togetherness as a community</a:t>
            </a:r>
          </a:p>
          <a:p>
            <a:pPr marL="171450" indent="-171450">
              <a:buFont typeface="Arial" panose="020B0604020202020204" pitchFamily="34" charset="0"/>
              <a:buChar char="•"/>
            </a:pPr>
            <a:r>
              <a:rPr lang="en-GB" sz="1000" dirty="0"/>
              <a:t>It makes a person feel closer to God</a:t>
            </a:r>
          </a:p>
          <a:p>
            <a:pPr marL="171450" indent="-171450">
              <a:buFont typeface="Arial" panose="020B0604020202020204" pitchFamily="34" charset="0"/>
              <a:buChar char="•"/>
            </a:pPr>
            <a:r>
              <a:rPr lang="en-GB" sz="1000" dirty="0"/>
              <a:t>It is peaceful – allowing for prayer and meditation</a:t>
            </a:r>
          </a:p>
          <a:p>
            <a:pPr marL="171450" indent="-171450">
              <a:buFont typeface="Arial" panose="020B0604020202020204" pitchFamily="34" charset="0"/>
              <a:buChar char="•"/>
            </a:pPr>
            <a:r>
              <a:rPr lang="en-GB" sz="1000" dirty="0"/>
              <a:t>It is an external expression of their faith.</a:t>
            </a:r>
          </a:p>
        </p:txBody>
      </p:sp>
      <p:sp>
        <p:nvSpPr>
          <p:cNvPr id="5" name="Rectangle 4">
            <a:extLst>
              <a:ext uri="{FF2B5EF4-FFF2-40B4-BE49-F238E27FC236}">
                <a16:creationId xmlns:a16="http://schemas.microsoft.com/office/drawing/2014/main" id="{A6D7F8EC-13DE-4F55-9B18-353E64955A37}"/>
              </a:ext>
            </a:extLst>
          </p:cNvPr>
          <p:cNvSpPr/>
          <p:nvPr/>
        </p:nvSpPr>
        <p:spPr>
          <a:xfrm>
            <a:off x="3150575" y="24928"/>
            <a:ext cx="2591802" cy="3477875"/>
          </a:xfrm>
          <a:prstGeom prst="rect">
            <a:avLst/>
          </a:prstGeom>
        </p:spPr>
        <p:style>
          <a:lnRef idx="2">
            <a:schemeClr val="dk1"/>
          </a:lnRef>
          <a:fillRef idx="1">
            <a:schemeClr val="lt1"/>
          </a:fillRef>
          <a:effectRef idx="0">
            <a:schemeClr val="dk1"/>
          </a:effectRef>
          <a:fontRef idx="minor">
            <a:schemeClr val="dk1"/>
          </a:fontRef>
        </p:style>
        <p:txBody>
          <a:bodyPr wrap="square">
            <a:spAutoFit/>
          </a:bodyPr>
          <a:lstStyle/>
          <a:p>
            <a:r>
              <a:rPr lang="en-GB" sz="1000" u="sng" dirty="0">
                <a:latin typeface="Abadi" panose="020B0604020104020204" pitchFamily="34" charset="0"/>
              </a:rPr>
              <a:t>2. Prayer</a:t>
            </a:r>
          </a:p>
          <a:p>
            <a:r>
              <a:rPr lang="en-GB" sz="1000" b="1" dirty="0">
                <a:latin typeface="Abadi" panose="020B0604020104020204" pitchFamily="34" charset="0"/>
              </a:rPr>
              <a:t>Nature and purpose of prayer</a:t>
            </a:r>
          </a:p>
          <a:p>
            <a:pPr marL="228600" indent="-228600">
              <a:buAutoNum type="arabicPeriod"/>
            </a:pPr>
            <a:r>
              <a:rPr lang="en-GB" sz="1000" dirty="0">
                <a:latin typeface="Abadi" panose="020B0604020104020204" pitchFamily="34" charset="0"/>
              </a:rPr>
              <a:t>To get closer to God and communicate with him</a:t>
            </a:r>
          </a:p>
          <a:p>
            <a:pPr marL="228600" indent="-228600">
              <a:buAutoNum type="arabicPeriod"/>
            </a:pPr>
            <a:r>
              <a:rPr lang="en-GB" sz="1000" dirty="0">
                <a:latin typeface="Abadi" panose="020B0604020104020204" pitchFamily="34" charset="0"/>
              </a:rPr>
              <a:t>To praise God and thank him for what he has done</a:t>
            </a:r>
          </a:p>
          <a:p>
            <a:pPr marL="228600" indent="-228600">
              <a:buAutoNum type="arabicPeriod"/>
            </a:pPr>
            <a:r>
              <a:rPr lang="en-GB" sz="1000" dirty="0">
                <a:latin typeface="Abadi" panose="020B0604020104020204" pitchFamily="34" charset="0"/>
              </a:rPr>
              <a:t>To ask for God’s help</a:t>
            </a:r>
          </a:p>
          <a:p>
            <a:pPr marL="228600" indent="-228600">
              <a:buAutoNum type="arabicPeriod"/>
            </a:pPr>
            <a:r>
              <a:rPr lang="en-GB" sz="1000" dirty="0">
                <a:latin typeface="Abadi" panose="020B0604020104020204" pitchFamily="34" charset="0"/>
              </a:rPr>
              <a:t>To say sorry to God and ask for forgiveness</a:t>
            </a:r>
          </a:p>
          <a:p>
            <a:r>
              <a:rPr lang="en-GB" sz="1000" u="sng" dirty="0">
                <a:latin typeface="Abadi" panose="020B0604020104020204" pitchFamily="34" charset="0"/>
              </a:rPr>
              <a:t>Set Prayers:</a:t>
            </a:r>
          </a:p>
          <a:p>
            <a:r>
              <a:rPr lang="en-GB" sz="1000" dirty="0">
                <a:latin typeface="Abadi" panose="020B0604020104020204" pitchFamily="34" charset="0"/>
              </a:rPr>
              <a:t>Prayers that are in a prayer book that are said at certain times, for example during a church service.</a:t>
            </a:r>
          </a:p>
          <a:p>
            <a:r>
              <a:rPr lang="en-GB" sz="1000" u="sng" dirty="0">
                <a:latin typeface="Abadi" panose="020B0604020104020204" pitchFamily="34" charset="0"/>
              </a:rPr>
              <a:t>The Lord’s Prayer:</a:t>
            </a:r>
          </a:p>
          <a:p>
            <a:r>
              <a:rPr lang="en-GB" sz="1000" dirty="0">
                <a:latin typeface="Abadi" panose="020B0604020104020204" pitchFamily="34" charset="0"/>
              </a:rPr>
              <a:t>The most famous prayer. Known by most Christians</a:t>
            </a:r>
          </a:p>
          <a:p>
            <a:r>
              <a:rPr lang="en-GB" sz="1000" u="sng" dirty="0">
                <a:latin typeface="Abadi" panose="020B0604020104020204" pitchFamily="34" charset="0"/>
              </a:rPr>
              <a:t>Informal Prayer:</a:t>
            </a:r>
          </a:p>
          <a:p>
            <a:r>
              <a:rPr lang="en-GB" sz="1000" dirty="0">
                <a:latin typeface="Abadi" panose="020B0604020104020204" pitchFamily="34" charset="0"/>
              </a:rPr>
              <a:t>Any prayer done personally and privately.</a:t>
            </a:r>
          </a:p>
          <a:p>
            <a:pPr algn="ctr"/>
            <a:r>
              <a:rPr lang="en-GB" sz="1000" b="1" dirty="0">
                <a:latin typeface="Abadi" panose="020B0604020104020204" pitchFamily="34" charset="0"/>
              </a:rPr>
              <a:t>“Our Father who art in heaven, hallowed be thy name”</a:t>
            </a:r>
          </a:p>
          <a:p>
            <a:pPr algn="ctr"/>
            <a:r>
              <a:rPr lang="en-GB" sz="1000" b="1" dirty="0">
                <a:latin typeface="Abadi" panose="020B0604020104020204" pitchFamily="34" charset="0"/>
              </a:rPr>
              <a:t>“Give us this day our daily bread. And forgive us our sins.”</a:t>
            </a:r>
          </a:p>
        </p:txBody>
      </p:sp>
      <p:sp>
        <p:nvSpPr>
          <p:cNvPr id="6" name="Rectangle 5">
            <a:extLst>
              <a:ext uri="{FF2B5EF4-FFF2-40B4-BE49-F238E27FC236}">
                <a16:creationId xmlns:a16="http://schemas.microsoft.com/office/drawing/2014/main" id="{04F4442D-DFCD-408D-9E1C-1A82AA353213}"/>
              </a:ext>
            </a:extLst>
          </p:cNvPr>
          <p:cNvSpPr/>
          <p:nvPr/>
        </p:nvSpPr>
        <p:spPr>
          <a:xfrm>
            <a:off x="5742377" y="9411"/>
            <a:ext cx="3604452" cy="2400657"/>
          </a:xfrm>
          <a:prstGeom prst="rect">
            <a:avLst/>
          </a:prstGeom>
        </p:spPr>
        <p:style>
          <a:lnRef idx="2">
            <a:schemeClr val="dk1"/>
          </a:lnRef>
          <a:fillRef idx="1">
            <a:schemeClr val="lt1"/>
          </a:fillRef>
          <a:effectRef idx="0">
            <a:schemeClr val="dk1"/>
          </a:effectRef>
          <a:fontRef idx="minor">
            <a:schemeClr val="dk1"/>
          </a:fontRef>
        </p:style>
        <p:txBody>
          <a:bodyPr wrap="square">
            <a:spAutoFit/>
          </a:bodyPr>
          <a:lstStyle/>
          <a:p>
            <a:pPr lvl="0">
              <a:defRPr/>
            </a:pPr>
            <a:r>
              <a:rPr lang="en-GB" sz="1000" u="sng" dirty="0">
                <a:latin typeface="Abadi" panose="020B0604020104020204" pitchFamily="34" charset="0"/>
              </a:rPr>
              <a:t>3. Eucharist/Communion</a:t>
            </a:r>
          </a:p>
          <a:p>
            <a:pPr lvl="0">
              <a:defRPr/>
            </a:pPr>
            <a:r>
              <a:rPr lang="en-GB" sz="1000" dirty="0">
                <a:latin typeface="Abadi" panose="020B0604020104020204" pitchFamily="34" charset="0"/>
              </a:rPr>
              <a:t>This is a Church service that recreates Jesus’ last supper with his disciples. Members of the church come forward to receive bread and wine.  The bread representing the body of Christ and the wine the blood.</a:t>
            </a:r>
          </a:p>
          <a:p>
            <a:pPr lvl="0">
              <a:defRPr/>
            </a:pPr>
            <a:r>
              <a:rPr lang="en-GB" sz="1000" dirty="0">
                <a:latin typeface="Abadi" panose="020B0604020104020204" pitchFamily="34" charset="0"/>
              </a:rPr>
              <a:t>The celebrates Jesus’ sacrifice through his death and resurrection</a:t>
            </a:r>
          </a:p>
          <a:p>
            <a:pPr lvl="0">
              <a:defRPr/>
            </a:pPr>
            <a:r>
              <a:rPr lang="en-GB" sz="1000" dirty="0">
                <a:latin typeface="Abadi" panose="020B0604020104020204" pitchFamily="34" charset="0"/>
              </a:rPr>
              <a:t>It is considered a sacrament, and outward sign of inner grace.</a:t>
            </a:r>
          </a:p>
          <a:p>
            <a:pPr lvl="0">
              <a:defRPr/>
            </a:pPr>
            <a:r>
              <a:rPr lang="en-GB" sz="1000" dirty="0">
                <a:latin typeface="Abadi" panose="020B0604020104020204" pitchFamily="34" charset="0"/>
              </a:rPr>
              <a:t>It remembers </a:t>
            </a:r>
            <a:r>
              <a:rPr lang="en-GB" sz="1000" b="1" dirty="0">
                <a:latin typeface="Abadi" panose="020B0604020104020204" pitchFamily="34" charset="0"/>
              </a:rPr>
              <a:t>The Last Supper.</a:t>
            </a:r>
          </a:p>
          <a:p>
            <a:pPr lvl="0">
              <a:defRPr/>
            </a:pPr>
            <a:r>
              <a:rPr lang="en-GB" sz="1000" dirty="0">
                <a:latin typeface="Abadi" panose="020B0604020104020204" pitchFamily="34" charset="0"/>
              </a:rPr>
              <a:t>It brings the Christian Community together.</a:t>
            </a:r>
          </a:p>
          <a:p>
            <a:pPr lvl="0">
              <a:defRPr/>
            </a:pPr>
            <a:r>
              <a:rPr lang="en-GB" sz="1000" dirty="0">
                <a:latin typeface="Abadi" panose="020B0604020104020204" pitchFamily="34" charset="0"/>
              </a:rPr>
              <a:t>Catholics believe in transubstantiation.  This means they believe the bread and wine literally become flesh and blood.</a:t>
            </a:r>
          </a:p>
          <a:p>
            <a:pPr lvl="0">
              <a:defRPr/>
            </a:pPr>
            <a:r>
              <a:rPr lang="en-GB" sz="1000" dirty="0">
                <a:latin typeface="Abadi" panose="020B0604020104020204" pitchFamily="34" charset="0"/>
              </a:rPr>
              <a:t>Most other Christians see the bread and wine as symbolic.</a:t>
            </a:r>
            <a:endParaRPr lang="en-GB" sz="1000" b="1" dirty="0">
              <a:latin typeface="Abadi" panose="020B0604020104020204" pitchFamily="34" charset="0"/>
            </a:endParaRPr>
          </a:p>
          <a:p>
            <a:pPr algn="ctr">
              <a:defRPr/>
            </a:pPr>
            <a:r>
              <a:rPr lang="en-GB" sz="1000" b="1" dirty="0">
                <a:latin typeface="Abadi" panose="020B0604020104020204" pitchFamily="34" charset="0"/>
              </a:rPr>
              <a:t>“This is my body Eat this and remember me.”</a:t>
            </a:r>
          </a:p>
          <a:p>
            <a:pPr algn="ctr">
              <a:defRPr/>
            </a:pPr>
            <a:r>
              <a:rPr lang="en-GB" sz="1000" b="1" dirty="0">
                <a:latin typeface="Abadi" panose="020B0604020104020204" pitchFamily="34" charset="0"/>
              </a:rPr>
              <a:t>“This is my blood…drink this and remember me.”</a:t>
            </a:r>
            <a:endParaRPr lang="en-GB" sz="1000" dirty="0">
              <a:latin typeface="Abadi" panose="020B0604020104020204" pitchFamily="34" charset="0"/>
            </a:endParaRPr>
          </a:p>
        </p:txBody>
      </p:sp>
      <p:sp>
        <p:nvSpPr>
          <p:cNvPr id="7" name="Rectangle 6">
            <a:extLst>
              <a:ext uri="{FF2B5EF4-FFF2-40B4-BE49-F238E27FC236}">
                <a16:creationId xmlns:a16="http://schemas.microsoft.com/office/drawing/2014/main" id="{2112B2A7-3D01-4453-9136-71440E99DEC9}"/>
              </a:ext>
            </a:extLst>
          </p:cNvPr>
          <p:cNvSpPr/>
          <p:nvPr/>
        </p:nvSpPr>
        <p:spPr>
          <a:xfrm>
            <a:off x="-6377" y="2641028"/>
            <a:ext cx="3186365" cy="2708434"/>
          </a:xfrm>
          <a:prstGeom prst="rect">
            <a:avLst/>
          </a:prstGeom>
        </p:spPr>
        <p:style>
          <a:lnRef idx="2">
            <a:schemeClr val="dk1"/>
          </a:lnRef>
          <a:fillRef idx="1">
            <a:schemeClr val="lt1"/>
          </a:fillRef>
          <a:effectRef idx="0">
            <a:schemeClr val="dk1"/>
          </a:effectRef>
          <a:fontRef idx="minor">
            <a:schemeClr val="dk1"/>
          </a:fontRef>
        </p:style>
        <p:txBody>
          <a:bodyPr wrap="square">
            <a:spAutoFit/>
          </a:bodyPr>
          <a:lstStyle/>
          <a:p>
            <a:pPr>
              <a:defRPr/>
            </a:pPr>
            <a:r>
              <a:rPr lang="en-GB" sz="1000" dirty="0">
                <a:ea typeface="Candara" charset="0"/>
                <a:cs typeface="Candara" charset="0"/>
              </a:rPr>
              <a:t>4. Baptism</a:t>
            </a:r>
            <a:endParaRPr lang="en-GB" sz="1000" dirty="0"/>
          </a:p>
          <a:p>
            <a:r>
              <a:rPr lang="en-GB" sz="1000" b="1" dirty="0"/>
              <a:t>This Sacrament is rite of passage. A physical act, that Christians believe, has a permanent effect on the soul.</a:t>
            </a:r>
          </a:p>
          <a:p>
            <a:r>
              <a:rPr lang="en-GB" sz="1000" b="1" dirty="0"/>
              <a:t>Infant Baptism:</a:t>
            </a:r>
          </a:p>
          <a:p>
            <a:r>
              <a:rPr lang="en-GB" sz="1000" dirty="0"/>
              <a:t>A baby is taken to a church, where a priest or vicar will bless that child with holy water, making the sign of the cross upon them. Parent’s and God Parent’s are present, and a candle is lit. This welcomes the child into their Christian family, and cleanses the child of the Original Sin of Adam and Eve. </a:t>
            </a:r>
          </a:p>
          <a:p>
            <a:r>
              <a:rPr lang="en-GB" sz="1000" b="1" dirty="0"/>
              <a:t>Adult /Believers Baptism</a:t>
            </a:r>
          </a:p>
          <a:p>
            <a:r>
              <a:rPr lang="en-GB" sz="1000" dirty="0"/>
              <a:t>An adult, normally over 13, is asked questions about their faith. They are fully immersed (under water) to wash away their sins (not just original sin), and so they can start a new one in the church.</a:t>
            </a:r>
          </a:p>
          <a:p>
            <a:pPr algn="ctr"/>
            <a:r>
              <a:rPr lang="en-GB" sz="1000" b="1" dirty="0"/>
              <a:t>“Go and make disciples of all nations, baptising them in the name of the father the son and the Holy Spirit.</a:t>
            </a:r>
            <a:r>
              <a:rPr lang="en-GB" sz="1000" dirty="0"/>
              <a:t> </a:t>
            </a:r>
          </a:p>
        </p:txBody>
      </p:sp>
      <p:sp>
        <p:nvSpPr>
          <p:cNvPr id="9" name="Rectangle 8">
            <a:extLst>
              <a:ext uri="{FF2B5EF4-FFF2-40B4-BE49-F238E27FC236}">
                <a16:creationId xmlns:a16="http://schemas.microsoft.com/office/drawing/2014/main" id="{64CDBCE9-8677-447D-86A7-69B5CDAA4638}"/>
              </a:ext>
            </a:extLst>
          </p:cNvPr>
          <p:cNvSpPr/>
          <p:nvPr/>
        </p:nvSpPr>
        <p:spPr>
          <a:xfrm>
            <a:off x="9364905" y="0"/>
            <a:ext cx="2827096" cy="3785652"/>
          </a:xfrm>
          <a:prstGeom prst="rect">
            <a:avLst/>
          </a:prstGeom>
        </p:spPr>
        <p:style>
          <a:lnRef idx="2">
            <a:schemeClr val="dk1"/>
          </a:lnRef>
          <a:fillRef idx="1">
            <a:schemeClr val="lt1"/>
          </a:fillRef>
          <a:effectRef idx="0">
            <a:schemeClr val="dk1"/>
          </a:effectRef>
          <a:fontRef idx="minor">
            <a:schemeClr val="dk1"/>
          </a:fontRef>
        </p:style>
        <p:txBody>
          <a:bodyPr wrap="square">
            <a:spAutoFit/>
          </a:bodyPr>
          <a:lstStyle/>
          <a:p>
            <a:pPr lvl="0">
              <a:defRPr/>
            </a:pPr>
            <a:r>
              <a:rPr lang="en-GB" sz="1000" dirty="0">
                <a:ea typeface="Candara" charset="0"/>
                <a:cs typeface="Candara" charset="0"/>
              </a:rPr>
              <a:t>5. Pilgrimage</a:t>
            </a:r>
          </a:p>
          <a:p>
            <a:pPr lvl="0">
              <a:defRPr/>
            </a:pPr>
            <a:r>
              <a:rPr lang="en-GB" sz="1000" b="1" dirty="0"/>
              <a:t>A religious journey made</a:t>
            </a:r>
          </a:p>
          <a:p>
            <a:pPr lvl="0">
              <a:defRPr/>
            </a:pPr>
            <a:r>
              <a:rPr lang="en-GB" sz="1000" b="1" dirty="0"/>
              <a:t> to a place of religious</a:t>
            </a:r>
          </a:p>
          <a:p>
            <a:pPr lvl="0">
              <a:defRPr/>
            </a:pPr>
            <a:r>
              <a:rPr lang="en-GB" sz="1000" b="1" dirty="0"/>
              <a:t> importance.</a:t>
            </a:r>
          </a:p>
          <a:p>
            <a:pPr lvl="0">
              <a:defRPr/>
            </a:pPr>
            <a:r>
              <a:rPr lang="en-GB" sz="1000" b="1" u="sng" dirty="0"/>
              <a:t>Lourdes:</a:t>
            </a:r>
          </a:p>
          <a:p>
            <a:pPr marL="171450" lvl="0" indent="-171450">
              <a:buFont typeface="Arial" panose="020B0604020202020204" pitchFamily="34" charset="0"/>
              <a:buChar char="•"/>
              <a:defRPr/>
            </a:pPr>
            <a:r>
              <a:rPr lang="en-GB" sz="1000" dirty="0"/>
              <a:t>A town in France that Christians visit too remember the miracle performed by Saint Bernadette and to be healed by the waters.</a:t>
            </a:r>
          </a:p>
          <a:p>
            <a:pPr marL="171450" lvl="0" indent="-171450">
              <a:buFont typeface="Arial" panose="020B0604020202020204" pitchFamily="34" charset="0"/>
              <a:buChar char="•"/>
              <a:defRPr/>
            </a:pPr>
            <a:r>
              <a:rPr lang="en-GB" sz="1000" dirty="0"/>
              <a:t>Bernadette was said to have had visions of the Virgin Mary. She moved the mud at her feet and water appeared and is said to be a miracle.</a:t>
            </a:r>
          </a:p>
          <a:p>
            <a:pPr marL="171450" lvl="0" indent="-171450">
              <a:buFont typeface="Arial" panose="020B0604020202020204" pitchFamily="34" charset="0"/>
              <a:buChar char="•"/>
              <a:defRPr/>
            </a:pPr>
            <a:r>
              <a:rPr lang="en-GB" sz="1000" dirty="0"/>
              <a:t>Pilgrims visit the site to drink the waters in the hopes it will heal them and clear their sins.</a:t>
            </a:r>
          </a:p>
          <a:p>
            <a:pPr lvl="0">
              <a:defRPr/>
            </a:pPr>
            <a:r>
              <a:rPr lang="en-GB" sz="1000" b="1" u="sng" dirty="0"/>
              <a:t>Iona:</a:t>
            </a:r>
          </a:p>
          <a:p>
            <a:pPr marL="171450" lvl="0" indent="-171450">
              <a:buFont typeface="Arial" panose="020B0604020202020204" pitchFamily="34" charset="0"/>
              <a:buChar char="•"/>
              <a:defRPr/>
            </a:pPr>
            <a:r>
              <a:rPr lang="en-GB" sz="1000" dirty="0"/>
              <a:t>An island off the coast of Scotland, discovered by St. </a:t>
            </a:r>
            <a:r>
              <a:rPr lang="en-GB" sz="1000" dirty="0" err="1"/>
              <a:t>Colomba</a:t>
            </a:r>
            <a:r>
              <a:rPr lang="en-GB" sz="1000" dirty="0"/>
              <a:t>. Said to be so beautiful that it must be the creation of God.</a:t>
            </a:r>
          </a:p>
          <a:p>
            <a:pPr marL="171450" lvl="0" indent="-171450">
              <a:buFont typeface="Arial" panose="020B0604020202020204" pitchFamily="34" charset="0"/>
              <a:buChar char="•"/>
              <a:defRPr/>
            </a:pPr>
            <a:r>
              <a:rPr lang="en-GB" sz="1000" dirty="0"/>
              <a:t>Called the “thin place”, as the space between heaven and earth was so thin.</a:t>
            </a:r>
          </a:p>
          <a:p>
            <a:pPr marL="171450" lvl="0" indent="-171450">
              <a:buFont typeface="Arial" panose="020B0604020202020204" pitchFamily="34" charset="0"/>
              <a:buChar char="•"/>
              <a:defRPr/>
            </a:pPr>
            <a:r>
              <a:rPr lang="en-GB" sz="1000" dirty="0"/>
              <a:t>Christians go there on a residential to pray and fast in order to appreciate God and try and connect to Him.</a:t>
            </a:r>
          </a:p>
          <a:p>
            <a:pPr marL="171450" lvl="0" indent="-171450">
              <a:buFont typeface="Arial" panose="020B0604020202020204" pitchFamily="34" charset="0"/>
              <a:buChar char="•"/>
              <a:defRPr/>
            </a:pPr>
            <a:r>
              <a:rPr lang="en-GB" sz="1000" dirty="0"/>
              <a:t>They also complete chores, go on long walks to appreciate the area.</a:t>
            </a:r>
          </a:p>
        </p:txBody>
      </p:sp>
      <p:sp>
        <p:nvSpPr>
          <p:cNvPr id="10" name="Rectangle 9">
            <a:extLst>
              <a:ext uri="{FF2B5EF4-FFF2-40B4-BE49-F238E27FC236}">
                <a16:creationId xmlns:a16="http://schemas.microsoft.com/office/drawing/2014/main" id="{DF6CFFAF-B58B-4F02-9102-A9D3F309CD37}"/>
              </a:ext>
            </a:extLst>
          </p:cNvPr>
          <p:cNvSpPr/>
          <p:nvPr/>
        </p:nvSpPr>
        <p:spPr>
          <a:xfrm>
            <a:off x="3148049" y="3519139"/>
            <a:ext cx="2630478" cy="3323987"/>
          </a:xfrm>
          <a:prstGeom prst="rect">
            <a:avLst/>
          </a:prstGeom>
        </p:spPr>
        <p:style>
          <a:lnRef idx="2">
            <a:schemeClr val="dk1"/>
          </a:lnRef>
          <a:fillRef idx="1">
            <a:schemeClr val="lt1"/>
          </a:fillRef>
          <a:effectRef idx="0">
            <a:schemeClr val="dk1"/>
          </a:effectRef>
          <a:fontRef idx="minor">
            <a:schemeClr val="dk1"/>
          </a:fontRef>
        </p:style>
        <p:txBody>
          <a:bodyPr wrap="square">
            <a:spAutoFit/>
          </a:bodyPr>
          <a:lstStyle/>
          <a:p>
            <a:r>
              <a:rPr lang="en-GB" sz="1050" dirty="0"/>
              <a:t>7. Role of the Church</a:t>
            </a:r>
            <a:endParaRPr lang="en-GB" sz="1050" b="1" dirty="0"/>
          </a:p>
          <a:p>
            <a:r>
              <a:rPr lang="en-GB" sz="1050" dirty="0"/>
              <a:t>The Church has always been involved in caring for others, a London church set up the first </a:t>
            </a:r>
            <a:r>
              <a:rPr lang="en-GB" sz="1050" b="1" dirty="0"/>
              <a:t>Samaritans</a:t>
            </a:r>
            <a:r>
              <a:rPr lang="en-GB" sz="1050" dirty="0"/>
              <a:t> phone service for those feeling suicidal.  One way in to put their faith into action is food banks and street pastors.  </a:t>
            </a:r>
          </a:p>
          <a:p>
            <a:r>
              <a:rPr lang="en-GB" sz="1050" b="1" u="sng" dirty="0"/>
              <a:t>Key organisations</a:t>
            </a:r>
            <a:r>
              <a:rPr lang="en-GB" sz="1050" dirty="0"/>
              <a:t> </a:t>
            </a:r>
            <a:r>
              <a:rPr lang="en-GB" sz="1050" i="1" dirty="0"/>
              <a:t>(research these!)</a:t>
            </a:r>
          </a:p>
          <a:p>
            <a:pPr marL="171450" indent="-171450">
              <a:buFont typeface="Arial" panose="020B0604020202020204" pitchFamily="34" charset="0"/>
              <a:buChar char="•"/>
            </a:pPr>
            <a:r>
              <a:rPr lang="en-GB" sz="1050" b="1" dirty="0" err="1"/>
              <a:t>Corrymeela</a:t>
            </a:r>
            <a:r>
              <a:rPr lang="en-GB" sz="1050" dirty="0"/>
              <a:t> – reconciliation &amp; ecumenism</a:t>
            </a:r>
          </a:p>
          <a:p>
            <a:pPr marL="171450" indent="-171450">
              <a:buFont typeface="Arial" panose="020B0604020202020204" pitchFamily="34" charset="0"/>
              <a:buChar char="•"/>
            </a:pPr>
            <a:r>
              <a:rPr lang="en-GB" sz="1050" b="1" dirty="0"/>
              <a:t>Spring Harvest </a:t>
            </a:r>
            <a:r>
              <a:rPr lang="en-GB" sz="1050" dirty="0"/>
              <a:t>– Mission &amp; evangelism</a:t>
            </a:r>
          </a:p>
          <a:p>
            <a:pPr marL="171450" indent="-171450">
              <a:buFont typeface="Arial" panose="020B0604020202020204" pitchFamily="34" charset="0"/>
              <a:buChar char="•"/>
            </a:pPr>
            <a:r>
              <a:rPr lang="en-GB" sz="1050" b="1" dirty="0"/>
              <a:t>CAFOD </a:t>
            </a:r>
            <a:r>
              <a:rPr lang="en-GB" sz="1050" dirty="0"/>
              <a:t>– Catholic Agency for Overseas Development</a:t>
            </a:r>
          </a:p>
          <a:p>
            <a:pPr marL="171450" indent="-171450">
              <a:buFont typeface="Arial" panose="020B0604020202020204" pitchFamily="34" charset="0"/>
              <a:buChar char="•"/>
            </a:pPr>
            <a:r>
              <a:rPr lang="en-GB" sz="1050" b="1" dirty="0"/>
              <a:t>Tearfund – </a:t>
            </a:r>
            <a:r>
              <a:rPr lang="en-GB" sz="1050" dirty="0"/>
              <a:t>Water for developing countries.</a:t>
            </a:r>
            <a:endParaRPr lang="en-GB" sz="1050" b="1" dirty="0"/>
          </a:p>
          <a:p>
            <a:pPr marL="171450" indent="-171450">
              <a:buFont typeface="Arial" panose="020B0604020202020204" pitchFamily="34" charset="0"/>
              <a:buChar char="•"/>
            </a:pPr>
            <a:r>
              <a:rPr lang="en-GB" sz="1050" b="1" dirty="0"/>
              <a:t>Christian Aid – </a:t>
            </a:r>
            <a:r>
              <a:rPr lang="en-GB" sz="1050" dirty="0"/>
              <a:t>Short term aid following disasters.</a:t>
            </a:r>
            <a:endParaRPr lang="en-GB" sz="1050" b="1" dirty="0"/>
          </a:p>
          <a:p>
            <a:pPr marL="171450" indent="-171450">
              <a:buFont typeface="Arial" panose="020B0604020202020204" pitchFamily="34" charset="0"/>
              <a:buChar char="•"/>
            </a:pPr>
            <a:r>
              <a:rPr lang="en-GB" sz="1050" b="1" dirty="0"/>
              <a:t>Street Pastors – </a:t>
            </a:r>
            <a:r>
              <a:rPr lang="en-GB" sz="1050" dirty="0"/>
              <a:t>Engage with those on the streets to care for them. </a:t>
            </a:r>
            <a:endParaRPr lang="en-GB" sz="1050" b="1" dirty="0"/>
          </a:p>
          <a:p>
            <a:pPr algn="ctr"/>
            <a:r>
              <a:rPr lang="en-GB" sz="1050" b="1" dirty="0"/>
              <a:t>“For where two or three gather in my name, there I am with them.”</a:t>
            </a:r>
          </a:p>
        </p:txBody>
      </p:sp>
      <p:sp>
        <p:nvSpPr>
          <p:cNvPr id="11" name="Rectangle 10">
            <a:extLst>
              <a:ext uri="{FF2B5EF4-FFF2-40B4-BE49-F238E27FC236}">
                <a16:creationId xmlns:a16="http://schemas.microsoft.com/office/drawing/2014/main" id="{A86AAB17-28B1-4C4A-96F4-385BC9CEC46C}"/>
              </a:ext>
            </a:extLst>
          </p:cNvPr>
          <p:cNvSpPr/>
          <p:nvPr/>
        </p:nvSpPr>
        <p:spPr>
          <a:xfrm>
            <a:off x="5785367" y="4969207"/>
            <a:ext cx="6406633" cy="1869743"/>
          </a:xfrm>
          <a:prstGeom prst="rect">
            <a:avLst/>
          </a:prstGeom>
        </p:spPr>
        <p:style>
          <a:lnRef idx="2">
            <a:schemeClr val="dk1"/>
          </a:lnRef>
          <a:fillRef idx="1">
            <a:schemeClr val="lt1"/>
          </a:fillRef>
          <a:effectRef idx="0">
            <a:schemeClr val="dk1"/>
          </a:effectRef>
          <a:fontRef idx="minor">
            <a:schemeClr val="dk1"/>
          </a:fontRef>
        </p:style>
        <p:txBody>
          <a:bodyPr wrap="square">
            <a:spAutoFit/>
          </a:bodyPr>
          <a:lstStyle/>
          <a:p>
            <a:r>
              <a:rPr lang="en-GB" sz="1050" dirty="0">
                <a:latin typeface="Abadi" panose="020B0604020104020204" pitchFamily="34" charset="0"/>
              </a:rPr>
              <a:t>8. Evangelism and Missions</a:t>
            </a:r>
            <a:endParaRPr lang="en-GB" sz="1050" b="1" dirty="0">
              <a:latin typeface="Abadi" panose="020B0604020104020204" pitchFamily="34" charset="0"/>
            </a:endParaRPr>
          </a:p>
          <a:p>
            <a:r>
              <a:rPr lang="en-GB" sz="1050" b="1" dirty="0">
                <a:latin typeface="Abadi" panose="020B0604020104020204" pitchFamily="34" charset="0"/>
              </a:rPr>
              <a:t>Evangelism: </a:t>
            </a:r>
            <a:r>
              <a:rPr lang="en-GB" sz="1050" dirty="0">
                <a:latin typeface="Abadi" panose="020B0604020104020204" pitchFamily="34" charset="0"/>
              </a:rPr>
              <a:t>This is the spreading of the faith, often done by preaching the words of the gospel.</a:t>
            </a:r>
          </a:p>
          <a:p>
            <a:r>
              <a:rPr lang="en-GB" sz="1050" b="1" dirty="0">
                <a:latin typeface="Abadi" panose="020B0604020104020204" pitchFamily="34" charset="0"/>
              </a:rPr>
              <a:t>Mission: </a:t>
            </a:r>
            <a:r>
              <a:rPr lang="en-GB" sz="1050" dirty="0">
                <a:latin typeface="Abadi" panose="020B0604020104020204" pitchFamily="34" charset="0"/>
              </a:rPr>
              <a:t>This is a specific journey to a place to help spread the religion. Often to a country or area of a different faith. A person who does this is called a Missionary.</a:t>
            </a:r>
          </a:p>
          <a:p>
            <a:r>
              <a:rPr lang="en-GB" sz="1050" b="1" dirty="0">
                <a:latin typeface="Abadi" panose="020B0604020104020204" pitchFamily="34" charset="0"/>
              </a:rPr>
              <a:t>Locally: </a:t>
            </a:r>
            <a:r>
              <a:rPr lang="en-GB" sz="1050" dirty="0">
                <a:latin typeface="Abadi" panose="020B0604020104020204" pitchFamily="34" charset="0"/>
              </a:rPr>
              <a:t>Local Churches might fund work in the community, have open events at the church, have courses to welcome people to the faith.</a:t>
            </a:r>
          </a:p>
          <a:p>
            <a:r>
              <a:rPr lang="en-GB" sz="1050" b="1" dirty="0">
                <a:latin typeface="Abadi" panose="020B0604020104020204" pitchFamily="34" charset="0"/>
              </a:rPr>
              <a:t>Nationally: </a:t>
            </a:r>
            <a:r>
              <a:rPr lang="en-GB" sz="1050" dirty="0">
                <a:latin typeface="Abadi" panose="020B0604020104020204" pitchFamily="34" charset="0"/>
              </a:rPr>
              <a:t>Churches may be linked together and hold events like summer camps, special events held for people of different faiths (interfaith Dialogue)</a:t>
            </a:r>
          </a:p>
          <a:p>
            <a:r>
              <a:rPr lang="en-GB" sz="1050" b="1" dirty="0">
                <a:latin typeface="Abadi" panose="020B0604020104020204" pitchFamily="34" charset="0"/>
              </a:rPr>
              <a:t>Globally: </a:t>
            </a:r>
            <a:r>
              <a:rPr lang="en-GB" sz="1050" dirty="0">
                <a:latin typeface="Abadi" panose="020B0604020104020204" pitchFamily="34" charset="0"/>
              </a:rPr>
              <a:t>People choose to go to poorer areas to help with education, host concerts or TV shows about religion.</a:t>
            </a:r>
          </a:p>
          <a:p>
            <a:pPr algn="ctr"/>
            <a:r>
              <a:rPr lang="en-GB" sz="1050" b="1" dirty="0">
                <a:latin typeface="Abadi" panose="020B0604020104020204" pitchFamily="34" charset="0"/>
              </a:rPr>
              <a:t>“Go into all the world and preach the gospel to all creation.”</a:t>
            </a:r>
            <a:endParaRPr lang="en-GB" sz="1050" dirty="0">
              <a:latin typeface="Abadi" panose="020B0604020104020204" pitchFamily="34" charset="0"/>
            </a:endParaRPr>
          </a:p>
        </p:txBody>
      </p:sp>
      <p:sp>
        <p:nvSpPr>
          <p:cNvPr id="14" name="Rectangle 13">
            <a:extLst>
              <a:ext uri="{FF2B5EF4-FFF2-40B4-BE49-F238E27FC236}">
                <a16:creationId xmlns:a16="http://schemas.microsoft.com/office/drawing/2014/main" id="{97678D1F-BB8D-4C16-A141-DB53C34668D4}"/>
              </a:ext>
            </a:extLst>
          </p:cNvPr>
          <p:cNvSpPr/>
          <p:nvPr/>
        </p:nvSpPr>
        <p:spPr>
          <a:xfrm>
            <a:off x="1" y="5365798"/>
            <a:ext cx="3142392" cy="1477328"/>
          </a:xfrm>
          <a:prstGeom prst="rect">
            <a:avLst/>
          </a:prstGeom>
        </p:spPr>
        <p:style>
          <a:lnRef idx="2">
            <a:schemeClr val="dk1"/>
          </a:lnRef>
          <a:fillRef idx="1">
            <a:schemeClr val="lt1"/>
          </a:fillRef>
          <a:effectRef idx="0">
            <a:schemeClr val="dk1"/>
          </a:effectRef>
          <a:fontRef idx="minor">
            <a:schemeClr val="dk1"/>
          </a:fontRef>
        </p:style>
        <p:txBody>
          <a:bodyPr wrap="square">
            <a:spAutoFit/>
          </a:bodyPr>
          <a:lstStyle/>
          <a:p>
            <a:pPr>
              <a:defRPr/>
            </a:pPr>
            <a:r>
              <a:rPr lang="en-GB" sz="1000" b="1" dirty="0">
                <a:ea typeface="Candara" charset="0"/>
                <a:cs typeface="Candara" charset="0"/>
              </a:rPr>
              <a:t>10. Persecution</a:t>
            </a:r>
            <a:endParaRPr lang="en-GB" sz="1000" b="1" dirty="0"/>
          </a:p>
          <a:p>
            <a:pPr>
              <a:defRPr/>
            </a:pPr>
            <a:r>
              <a:rPr lang="en-GB" sz="1000" b="1" dirty="0"/>
              <a:t>Persecution </a:t>
            </a:r>
            <a:r>
              <a:rPr lang="en-GB" sz="1000" dirty="0"/>
              <a:t>is how people are treated badly for their beliefs or other factors. Christians, historically, have been persecuted against. </a:t>
            </a:r>
          </a:p>
          <a:p>
            <a:pPr>
              <a:defRPr/>
            </a:pPr>
            <a:r>
              <a:rPr lang="en-GB" sz="1000" dirty="0"/>
              <a:t>Christians believe that they should work to overcome persecution, but also promote positive relationships.</a:t>
            </a:r>
          </a:p>
          <a:p>
            <a:pPr marL="171450" indent="-171450">
              <a:buFont typeface="Arial" panose="020B0604020202020204" pitchFamily="34" charset="0"/>
              <a:buChar char="•"/>
              <a:defRPr/>
            </a:pPr>
            <a:r>
              <a:rPr lang="en-GB" sz="1000" dirty="0"/>
              <a:t>Organisations like the Barnabas Fund work to identify areas where Christians are persecuted, and how to help them.</a:t>
            </a:r>
          </a:p>
        </p:txBody>
      </p:sp>
      <p:pic>
        <p:nvPicPr>
          <p:cNvPr id="17" name="Picture 16">
            <a:extLst>
              <a:ext uri="{FF2B5EF4-FFF2-40B4-BE49-F238E27FC236}">
                <a16:creationId xmlns:a16="http://schemas.microsoft.com/office/drawing/2014/main" id="{444B1B8F-D4F5-4074-9409-B55F8CEF2C6A}"/>
              </a:ext>
            </a:extLst>
          </p:cNvPr>
          <p:cNvPicPr>
            <a:picLocks noChangeAspect="1"/>
          </p:cNvPicPr>
          <p:nvPr/>
        </p:nvPicPr>
        <p:blipFill>
          <a:blip r:embed="rId2"/>
          <a:stretch>
            <a:fillRect/>
          </a:stretch>
        </p:blipFill>
        <p:spPr>
          <a:xfrm>
            <a:off x="11372850" y="72052"/>
            <a:ext cx="819150" cy="668142"/>
          </a:xfrm>
          <a:prstGeom prst="rect">
            <a:avLst/>
          </a:prstGeom>
        </p:spPr>
      </p:pic>
      <p:pic>
        <p:nvPicPr>
          <p:cNvPr id="2054" name="Picture 6" descr="Image result for church black and white">
            <a:extLst>
              <a:ext uri="{FF2B5EF4-FFF2-40B4-BE49-F238E27FC236}">
                <a16:creationId xmlns:a16="http://schemas.microsoft.com/office/drawing/2014/main" id="{A58ABB0C-6A62-4C5E-91C4-962ACEEDD95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flipH="1">
            <a:off x="5160583" y="4578388"/>
            <a:ext cx="576136" cy="347765"/>
          </a:xfrm>
          <a:prstGeom prst="rect">
            <a:avLst/>
          </a:prstGeom>
          <a:noFill/>
          <a:extLst>
            <a:ext uri="{909E8E84-426E-40DD-AFC4-6F175D3DCCD1}">
              <a14:hiddenFill xmlns:a14="http://schemas.microsoft.com/office/drawing/2010/main">
                <a:solidFill>
                  <a:srgbClr val="FFFFFF"/>
                </a:solidFill>
              </a14:hiddenFill>
            </a:ext>
          </a:extLst>
        </p:spPr>
      </p:pic>
      <p:pic>
        <p:nvPicPr>
          <p:cNvPr id="2056" name="Picture 8" descr="Image result for prayer black and white">
            <a:extLst>
              <a:ext uri="{FF2B5EF4-FFF2-40B4-BE49-F238E27FC236}">
                <a16:creationId xmlns:a16="http://schemas.microsoft.com/office/drawing/2014/main" id="{B4E60AD0-99D6-486A-B237-0A2A0E0A2A48}"/>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2633164" y="1153611"/>
            <a:ext cx="405397" cy="669965"/>
          </a:xfrm>
          <a:prstGeom prst="rect">
            <a:avLst/>
          </a:prstGeom>
          <a:noFill/>
          <a:extLst>
            <a:ext uri="{909E8E84-426E-40DD-AFC4-6F175D3DCCD1}">
              <a14:hiddenFill xmlns:a14="http://schemas.microsoft.com/office/drawing/2010/main">
                <a:solidFill>
                  <a:srgbClr val="FFFFFF"/>
                </a:solidFill>
              </a14:hiddenFill>
            </a:ext>
          </a:extLst>
        </p:spPr>
      </p:pic>
      <p:pic>
        <p:nvPicPr>
          <p:cNvPr id="2058" name="Picture 10" descr="Image result for baptism black and white">
            <a:extLst>
              <a:ext uri="{FF2B5EF4-FFF2-40B4-BE49-F238E27FC236}">
                <a16:creationId xmlns:a16="http://schemas.microsoft.com/office/drawing/2014/main" id="{DDC08A6A-53C1-4E82-AF26-87316C09D7E8}"/>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743141" y="4005102"/>
            <a:ext cx="304856" cy="312821"/>
          </a:xfrm>
          <a:prstGeom prst="rect">
            <a:avLst/>
          </a:prstGeom>
          <a:noFill/>
          <a:extLst>
            <a:ext uri="{909E8E84-426E-40DD-AFC4-6F175D3DCCD1}">
              <a14:hiddenFill xmlns:a14="http://schemas.microsoft.com/office/drawing/2010/main">
                <a:solidFill>
                  <a:srgbClr val="FFFFFF"/>
                </a:solidFill>
              </a14:hiddenFill>
            </a:ext>
          </a:extLst>
        </p:spPr>
      </p:pic>
      <p:pic>
        <p:nvPicPr>
          <p:cNvPr id="19" name="Picture 2" descr="Willow Script Regular">
            <a:extLst>
              <a:ext uri="{FF2B5EF4-FFF2-40B4-BE49-F238E27FC236}">
                <a16:creationId xmlns:a16="http://schemas.microsoft.com/office/drawing/2014/main" id="{D0FDFEBA-7F63-41A5-9DAC-69DBCF422735}"/>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32349" y="102019"/>
            <a:ext cx="2915651" cy="6381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7119710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40E2AE44189833498E5C2979242B42E6" ma:contentTypeVersion="17" ma:contentTypeDescription="Create a new document." ma:contentTypeScope="" ma:versionID="9c79c819b48ed5e16342decbedf17761">
  <xsd:schema xmlns:xsd="http://www.w3.org/2001/XMLSchema" xmlns:xs="http://www.w3.org/2001/XMLSchema" xmlns:p="http://schemas.microsoft.com/office/2006/metadata/properties" xmlns:ns2="9815cd71-5fdd-45e1-9833-cb3ee47df79d" xmlns:ns3="96951ca6-3bbe-4ccb-b3fa-9d9463dc067c" targetNamespace="http://schemas.microsoft.com/office/2006/metadata/properties" ma:root="true" ma:fieldsID="2281a2a1bb5c4819754c24819f218112" ns2:_="" ns3:_="">
    <xsd:import namespace="9815cd71-5fdd-45e1-9833-cb3ee47df79d"/>
    <xsd:import namespace="96951ca6-3bbe-4ccb-b3fa-9d9463dc067c"/>
    <xsd:element name="properties">
      <xsd:complexType>
        <xsd:sequence>
          <xsd:element name="documentManagement">
            <xsd:complexType>
              <xsd:all>
                <xsd:element ref="ns2:lcf76f155ced4ddcb4097134ff3c332f" minOccurs="0"/>
                <xsd:element ref="ns3:TaxCatchAll" minOccurs="0"/>
                <xsd:element ref="ns2:MediaServiceMetadata" minOccurs="0"/>
                <xsd:element ref="ns2:MediaServiceFastMetadata" minOccurs="0"/>
                <xsd:element ref="ns2:MediaServiceSearchProperties" minOccurs="0"/>
                <xsd:element ref="ns2:MediaServiceDateTaken" minOccurs="0"/>
                <xsd:element ref="ns2:MediaServiceObjectDetectorVersions" minOccurs="0"/>
                <xsd:element ref="ns2:MediaServiceGenerationTime" minOccurs="0"/>
                <xsd:element ref="ns2:MediaServiceEventHashCode" minOccurs="0"/>
                <xsd:element ref="ns2:MediaLengthInSeconds" minOccurs="0"/>
                <xsd:element ref="ns2:MediaServiceOCR" minOccurs="0"/>
                <xsd:element ref="ns2: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815cd71-5fdd-45e1-9833-cb3ee47df79d" elementFormDefault="qualified">
    <xsd:import namespace="http://schemas.microsoft.com/office/2006/documentManagement/types"/>
    <xsd:import namespace="http://schemas.microsoft.com/office/infopath/2007/PartnerControls"/>
    <xsd:element name="lcf76f155ced4ddcb4097134ff3c332f" ma:index="9" nillable="true" ma:taxonomy="true" ma:internalName="lcf76f155ced4ddcb4097134ff3c332f" ma:taxonomyFieldName="MediaServiceImageTags" ma:displayName="Image Tags" ma:readOnly="false" ma:fieldId="{5cf76f15-5ced-4ddc-b409-7134ff3c332f}" ma:taxonomyMulti="true" ma:sspId="11b44b0f-3cc1-4479-a0d9-573b4196a6aa" ma:termSetId="09814cd3-568e-fe90-9814-8d621ff8fb84" ma:anchorId="fba54fb3-c3e1-fe81-a776-ca4b69148c4d" ma:open="true" ma:isKeyword="false">
      <xsd:complexType>
        <xsd:sequence>
          <xsd:element ref="pc:Terms" minOccurs="0" maxOccurs="1"/>
        </xsd:sequence>
      </xsd:complexType>
    </xsd:element>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MediaServiceSearchProperties" ma:index="13" nillable="true" ma:displayName="MediaServiceSearchProperties" ma:hidden="true" ma:internalName="MediaServiceSearchProperties" ma:readOnly="true">
      <xsd:simpleType>
        <xsd:restriction base="dms:Note"/>
      </xsd:simpleType>
    </xsd:element>
    <xsd:element name="MediaServiceDateTaken" ma:index="14" nillable="true" ma:displayName="MediaServiceDateTaken" ma:hidden="true" ma:indexed="true" ma:internalName="MediaServiceDateTaken" ma:readOnly="true">
      <xsd:simpleType>
        <xsd:restriction base="dms:Text"/>
      </xsd:simpleType>
    </xsd:element>
    <xsd:element name="MediaServiceObjectDetectorVersions" ma:index="15" nillable="true" ma:displayName="MediaServiceObjectDetectorVersions" ma:hidden="true" ma:indexed="true" ma:internalName="MediaServiceObjectDetectorVersions"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LengthInSeconds" ma:index="18" nillable="true" ma:displayName="MediaLengthInSeconds" ma:hidden="true" ma:internalName="MediaLengthInSeconds" ma:readOnly="true">
      <xsd:simpleType>
        <xsd:restriction base="dms:Unknown"/>
      </xsd:simpleType>
    </xsd:element>
    <xsd:element name="MediaServiceOCR" ma:index="19" nillable="true" ma:displayName="Extracted Text" ma:internalName="MediaServiceOCR" ma:readOnly="true">
      <xsd:simpleType>
        <xsd:restriction base="dms:Note">
          <xsd:maxLength value="255"/>
        </xsd:restriction>
      </xsd:simpleType>
    </xsd:element>
    <xsd:element name="MediaServiceLocation" ma:index="20" nillable="true" ma:displayName="Location" ma:description="" ma:indexed="true"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96951ca6-3bbe-4ccb-b3fa-9d9463dc067c" elementFormDefault="qualified">
    <xsd:import namespace="http://schemas.microsoft.com/office/2006/documentManagement/types"/>
    <xsd:import namespace="http://schemas.microsoft.com/office/infopath/2007/PartnerControls"/>
    <xsd:element name="TaxCatchAll" ma:index="10" nillable="true" ma:displayName="Taxonomy Catch All Column" ma:hidden="true" ma:list="{0b4f641b-9ca4-4341-975a-56a6a72b38eb}" ma:internalName="TaxCatchAll" ma:showField="CatchAllData" ma:web="96951ca6-3bbe-4ccb-b3fa-9d9463dc067c">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5"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96951ca6-3bbe-4ccb-b3fa-9d9463dc067c" xsi:nil="true"/>
    <lcf76f155ced4ddcb4097134ff3c332f xmlns="9815cd71-5fdd-45e1-9833-cb3ee47df79d">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9239C94D-D13F-4362-BD55-9271DCEF21FE}"/>
</file>

<file path=customXml/itemProps2.xml><?xml version="1.0" encoding="utf-8"?>
<ds:datastoreItem xmlns:ds="http://schemas.openxmlformats.org/officeDocument/2006/customXml" ds:itemID="{46920185-0599-4D10-A50C-420B9EE4D0F2}"/>
</file>

<file path=customXml/itemProps3.xml><?xml version="1.0" encoding="utf-8"?>
<ds:datastoreItem xmlns:ds="http://schemas.openxmlformats.org/officeDocument/2006/customXml" ds:itemID="{C6ADFBB6-0E2F-4E0C-A8B9-218A292AFED0}"/>
</file>

<file path=docProps/app.xml><?xml version="1.0" encoding="utf-8"?>
<Properties xmlns="http://schemas.openxmlformats.org/officeDocument/2006/extended-properties" xmlns:vt="http://schemas.openxmlformats.org/officeDocument/2006/docPropsVTypes">
  <TotalTime>0</TotalTime>
  <Words>1195</Words>
  <Application>Microsoft Office PowerPoint</Application>
  <PresentationFormat>Widescreen</PresentationFormat>
  <Paragraphs>85</Paragraphs>
  <Slides>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Abadi</vt:lpstr>
      <vt:lpstr>Arial</vt:lpstr>
      <vt:lpstr>Calibri</vt:lpstr>
      <vt:lpstr>Calibri Light</vt:lpstr>
      <vt:lpstr>Candara</vt:lpstr>
      <vt:lpstr>Office Theme</vt:lpstr>
      <vt:lpstr>PowerPoint Presentation</vt:lpstr>
    </vt:vector>
  </TitlesOfParts>
  <Company>Sapientia Education Trust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 De La Tour</dc:creator>
  <cp:lastModifiedBy>B De La Tour</cp:lastModifiedBy>
  <cp:revision>1</cp:revision>
  <dcterms:created xsi:type="dcterms:W3CDTF">2025-01-07T08:21:03Z</dcterms:created>
  <dcterms:modified xsi:type="dcterms:W3CDTF">2025-01-07T08:21:41Z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0x01010040E2AE44189833498E5C2979242B42E6</vt:lpwstr>
  </property>
</Properties>
</file>